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8" r:id="rId2"/>
    <p:sldId id="259" r:id="rId3"/>
    <p:sldId id="267" r:id="rId4"/>
    <p:sldId id="274" r:id="rId5"/>
    <p:sldId id="282" r:id="rId6"/>
    <p:sldId id="287" r:id="rId7"/>
    <p:sldId id="284" r:id="rId8"/>
    <p:sldId id="275" r:id="rId9"/>
    <p:sldId id="283" r:id="rId10"/>
    <p:sldId id="285" r:id="rId11"/>
    <p:sldId id="276" r:id="rId12"/>
    <p:sldId id="280" r:id="rId13"/>
    <p:sldId id="286" r:id="rId14"/>
    <p:sldId id="277" r:id="rId15"/>
    <p:sldId id="281" r:id="rId16"/>
    <p:sldId id="278" r:id="rId17"/>
    <p:sldId id="271" r:id="rId18"/>
    <p:sldId id="268" r:id="rId19"/>
    <p:sldId id="272" r:id="rId20"/>
    <p:sldId id="273" r:id="rId21"/>
    <p:sldId id="266" r:id="rId22"/>
    <p:sldId id="26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2"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530B21-7B4B-5A22-2004-3871376A3C06}" name="Lauren Bader" initials="LB" userId="S::lbader@ncseaa.edu::33e7ec75-4cba-4370-a8cb-d0ab86978175" providerId="AD"/>
  <p188:author id="{D0697F5B-18EF-8144-A143-42A3B9F33B75}" name="Mary Shuping" initials="MS" userId="S::mshuping@ncseaa.edu::ab5b1347-b793-4bf6-a1f1-624b805d5c40" providerId="AD"/>
  <p188:author id="{7FD635F3-11AD-198C-7874-2B2A5CEF43FA}" name="Kathryn Marker" initials="KM" userId="S::kmarker@ncseaa.edu::3245c781-2f09-444d-8d01-f2d571ae63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682"/>
    <a:srgbClr val="55B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11" autoAdjust="0"/>
  </p:normalViewPr>
  <p:slideViewPr>
    <p:cSldViewPr snapToGrid="0">
      <p:cViewPr varScale="1">
        <p:scale>
          <a:sx n="45" d="100"/>
          <a:sy n="45" d="100"/>
        </p:scale>
        <p:origin x="1472" y="36"/>
      </p:cViewPr>
      <p:guideLst>
        <p:guide pos="672"/>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05E04-AAFE-4188-8259-9BDF81D98AB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9CABED8-1A9F-44E0-9BCA-67638E73938F}">
      <dgm:prSet custT="1"/>
      <dgm:spPr/>
      <dgm:t>
        <a:bodyPr/>
        <a:lstStyle/>
        <a:p>
          <a:pPr>
            <a:lnSpc>
              <a:spcPct val="100000"/>
            </a:lnSpc>
          </a:pPr>
          <a:r>
            <a:rPr lang="en-US" sz="2000" b="1"/>
            <a:t>If a School is no longer meeting DNPE requirements, or ceases to operate as a school, the school official is required to notify SEAA within two weeks.  </a:t>
          </a:r>
          <a:endParaRPr lang="en-US" sz="2000"/>
        </a:p>
      </dgm:t>
    </dgm:pt>
    <dgm:pt modelId="{729607DA-1C72-4F25-B501-12948673873B}" type="parTrans" cxnId="{A212F237-CED5-4E60-8A13-B04770ACE349}">
      <dgm:prSet/>
      <dgm:spPr/>
      <dgm:t>
        <a:bodyPr/>
        <a:lstStyle/>
        <a:p>
          <a:endParaRPr lang="en-US"/>
        </a:p>
      </dgm:t>
    </dgm:pt>
    <dgm:pt modelId="{81C626F8-A8F2-45B0-A1B5-851E6934B8EA}" type="sibTrans" cxnId="{A212F237-CED5-4E60-8A13-B04770ACE349}">
      <dgm:prSet/>
      <dgm:spPr/>
      <dgm:t>
        <a:bodyPr/>
        <a:lstStyle/>
        <a:p>
          <a:pPr>
            <a:lnSpc>
              <a:spcPct val="100000"/>
            </a:lnSpc>
          </a:pPr>
          <a:endParaRPr lang="en-US"/>
        </a:p>
      </dgm:t>
    </dgm:pt>
    <dgm:pt modelId="{C645C8BD-17B9-4197-ABB0-76FC7CA5B325}">
      <dgm:prSet/>
      <dgm:spPr/>
      <dgm:t>
        <a:bodyPr/>
        <a:lstStyle/>
        <a:p>
          <a:pPr>
            <a:lnSpc>
              <a:spcPct val="100000"/>
            </a:lnSpc>
          </a:pPr>
          <a:r>
            <a:rPr lang="en-US" b="1"/>
            <a:t>Schools must submit enrollment information to DNPE as required. </a:t>
          </a:r>
          <a:endParaRPr lang="en-US"/>
        </a:p>
      </dgm:t>
    </dgm:pt>
    <dgm:pt modelId="{98B6942A-3DEE-4ECA-AB70-1C2A724D7180}" type="parTrans" cxnId="{2F593364-89B5-4921-BC39-9B5EF1142655}">
      <dgm:prSet/>
      <dgm:spPr/>
      <dgm:t>
        <a:bodyPr/>
        <a:lstStyle/>
        <a:p>
          <a:endParaRPr lang="en-US"/>
        </a:p>
      </dgm:t>
    </dgm:pt>
    <dgm:pt modelId="{57EDE940-9EB8-474F-9FA0-9C17C65CB312}" type="sibTrans" cxnId="{2F593364-89B5-4921-BC39-9B5EF1142655}">
      <dgm:prSet/>
      <dgm:spPr/>
      <dgm:t>
        <a:bodyPr/>
        <a:lstStyle/>
        <a:p>
          <a:endParaRPr lang="en-US"/>
        </a:p>
      </dgm:t>
    </dgm:pt>
    <dgm:pt modelId="{5FE52518-97C7-4F19-A05A-B358690A36CF}" type="pres">
      <dgm:prSet presAssocID="{92A05E04-AAFE-4188-8259-9BDF81D98AB6}" presName="root" presStyleCnt="0">
        <dgm:presLayoutVars>
          <dgm:dir/>
          <dgm:resizeHandles val="exact"/>
        </dgm:presLayoutVars>
      </dgm:prSet>
      <dgm:spPr/>
    </dgm:pt>
    <dgm:pt modelId="{17909782-FF66-4F12-BF31-930DDB4C0F7C}" type="pres">
      <dgm:prSet presAssocID="{92A05E04-AAFE-4188-8259-9BDF81D98AB6}" presName="container" presStyleCnt="0">
        <dgm:presLayoutVars>
          <dgm:dir/>
          <dgm:resizeHandles val="exact"/>
        </dgm:presLayoutVars>
      </dgm:prSet>
      <dgm:spPr/>
    </dgm:pt>
    <dgm:pt modelId="{B36D7E0E-C57E-498F-9211-F0E4C4C8E8A3}" type="pres">
      <dgm:prSet presAssocID="{59CABED8-1A9F-44E0-9BCA-67638E73938F}" presName="compNode" presStyleCnt="0"/>
      <dgm:spPr/>
    </dgm:pt>
    <dgm:pt modelId="{81312111-DE83-47DB-B26B-0EA4F27D1DCB}" type="pres">
      <dgm:prSet presAssocID="{59CABED8-1A9F-44E0-9BCA-67638E73938F}" presName="iconBgRect" presStyleLbl="bgShp" presStyleIdx="0" presStyleCnt="2"/>
      <dgm:spPr/>
    </dgm:pt>
    <dgm:pt modelId="{E870D952-7848-46B9-A7D9-69BD5BA4EFD3}" type="pres">
      <dgm:prSet presAssocID="{59CABED8-1A9F-44E0-9BCA-67638E7393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ducation"/>
        </a:ext>
      </dgm:extLst>
    </dgm:pt>
    <dgm:pt modelId="{BC03FEA4-2592-45F2-BCDE-CF5F583C77CA}" type="pres">
      <dgm:prSet presAssocID="{59CABED8-1A9F-44E0-9BCA-67638E73938F}" presName="spaceRect" presStyleCnt="0"/>
      <dgm:spPr/>
    </dgm:pt>
    <dgm:pt modelId="{5E051A29-86BF-4DD4-9D3E-2D707A7C8C0C}" type="pres">
      <dgm:prSet presAssocID="{59CABED8-1A9F-44E0-9BCA-67638E73938F}" presName="textRect" presStyleLbl="revTx" presStyleIdx="0" presStyleCnt="2">
        <dgm:presLayoutVars>
          <dgm:chMax val="1"/>
          <dgm:chPref val="1"/>
        </dgm:presLayoutVars>
      </dgm:prSet>
      <dgm:spPr/>
    </dgm:pt>
    <dgm:pt modelId="{73EFFACD-39CA-4B90-A326-77E1776CDC65}" type="pres">
      <dgm:prSet presAssocID="{81C626F8-A8F2-45B0-A1B5-851E6934B8EA}" presName="sibTrans" presStyleLbl="sibTrans2D1" presStyleIdx="0" presStyleCnt="0"/>
      <dgm:spPr/>
    </dgm:pt>
    <dgm:pt modelId="{E63C3BC5-EFF4-43CA-ABC1-44A2CA29B5CC}" type="pres">
      <dgm:prSet presAssocID="{C645C8BD-17B9-4197-ABB0-76FC7CA5B325}" presName="compNode" presStyleCnt="0"/>
      <dgm:spPr/>
    </dgm:pt>
    <dgm:pt modelId="{B5B620F6-19B9-47AA-8029-D253A72F7D2D}" type="pres">
      <dgm:prSet presAssocID="{C645C8BD-17B9-4197-ABB0-76FC7CA5B325}" presName="iconBgRect" presStyleLbl="bgShp" presStyleIdx="1" presStyleCnt="2"/>
      <dgm:spPr/>
    </dgm:pt>
    <dgm:pt modelId="{595265CE-CD52-4409-88D2-D3CDA3C4C054}" type="pres">
      <dgm:prSet presAssocID="{C645C8BD-17B9-4197-ABB0-76FC7CA5B3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d Badge"/>
        </a:ext>
      </dgm:extLst>
    </dgm:pt>
    <dgm:pt modelId="{1F6FA267-3A41-4FA3-905C-FD6C0512A776}" type="pres">
      <dgm:prSet presAssocID="{C645C8BD-17B9-4197-ABB0-76FC7CA5B325}" presName="spaceRect" presStyleCnt="0"/>
      <dgm:spPr/>
    </dgm:pt>
    <dgm:pt modelId="{3318EB46-A13A-4E65-AF6F-A7EA7C9F23E4}" type="pres">
      <dgm:prSet presAssocID="{C645C8BD-17B9-4197-ABB0-76FC7CA5B325}" presName="textRect" presStyleLbl="revTx" presStyleIdx="1" presStyleCnt="2">
        <dgm:presLayoutVars>
          <dgm:chMax val="1"/>
          <dgm:chPref val="1"/>
        </dgm:presLayoutVars>
      </dgm:prSet>
      <dgm:spPr/>
    </dgm:pt>
  </dgm:ptLst>
  <dgm:cxnLst>
    <dgm:cxn modelId="{A212F237-CED5-4E60-8A13-B04770ACE349}" srcId="{92A05E04-AAFE-4188-8259-9BDF81D98AB6}" destId="{59CABED8-1A9F-44E0-9BCA-67638E73938F}" srcOrd="0" destOrd="0" parTransId="{729607DA-1C72-4F25-B501-12948673873B}" sibTransId="{81C626F8-A8F2-45B0-A1B5-851E6934B8EA}"/>
    <dgm:cxn modelId="{2F593364-89B5-4921-BC39-9B5EF1142655}" srcId="{92A05E04-AAFE-4188-8259-9BDF81D98AB6}" destId="{C645C8BD-17B9-4197-ABB0-76FC7CA5B325}" srcOrd="1" destOrd="0" parTransId="{98B6942A-3DEE-4ECA-AB70-1C2A724D7180}" sibTransId="{57EDE940-9EB8-474F-9FA0-9C17C65CB312}"/>
    <dgm:cxn modelId="{7E66FA77-157E-4AD3-A931-7722C8139F63}" type="presOf" srcId="{92A05E04-AAFE-4188-8259-9BDF81D98AB6}" destId="{5FE52518-97C7-4F19-A05A-B358690A36CF}" srcOrd="0" destOrd="0" presId="urn:microsoft.com/office/officeart/2018/2/layout/IconCircleList"/>
    <dgm:cxn modelId="{3F0D0FBA-E22D-46C1-B3BC-34CEF0A1B82E}" type="presOf" srcId="{C645C8BD-17B9-4197-ABB0-76FC7CA5B325}" destId="{3318EB46-A13A-4E65-AF6F-A7EA7C9F23E4}" srcOrd="0" destOrd="0" presId="urn:microsoft.com/office/officeart/2018/2/layout/IconCircleList"/>
    <dgm:cxn modelId="{517B6BD1-7BE9-4100-AE88-DB1B436F56FE}" type="presOf" srcId="{81C626F8-A8F2-45B0-A1B5-851E6934B8EA}" destId="{73EFFACD-39CA-4B90-A326-77E1776CDC65}" srcOrd="0" destOrd="0" presId="urn:microsoft.com/office/officeart/2018/2/layout/IconCircleList"/>
    <dgm:cxn modelId="{D4B924ED-DCD5-4AA5-B4E5-274AC49BE7DE}" type="presOf" srcId="{59CABED8-1A9F-44E0-9BCA-67638E73938F}" destId="{5E051A29-86BF-4DD4-9D3E-2D707A7C8C0C}" srcOrd="0" destOrd="0" presId="urn:microsoft.com/office/officeart/2018/2/layout/IconCircleList"/>
    <dgm:cxn modelId="{EB077C6C-BA78-4546-8A96-CA42FB8D251B}" type="presParOf" srcId="{5FE52518-97C7-4F19-A05A-B358690A36CF}" destId="{17909782-FF66-4F12-BF31-930DDB4C0F7C}" srcOrd="0" destOrd="0" presId="urn:microsoft.com/office/officeart/2018/2/layout/IconCircleList"/>
    <dgm:cxn modelId="{A0F7C1DE-7624-4D87-9479-D45C14D519EC}" type="presParOf" srcId="{17909782-FF66-4F12-BF31-930DDB4C0F7C}" destId="{B36D7E0E-C57E-498F-9211-F0E4C4C8E8A3}" srcOrd="0" destOrd="0" presId="urn:microsoft.com/office/officeart/2018/2/layout/IconCircleList"/>
    <dgm:cxn modelId="{320858BE-E824-4C7E-9236-6ADF3B37C001}" type="presParOf" srcId="{B36D7E0E-C57E-498F-9211-F0E4C4C8E8A3}" destId="{81312111-DE83-47DB-B26B-0EA4F27D1DCB}" srcOrd="0" destOrd="0" presId="urn:microsoft.com/office/officeart/2018/2/layout/IconCircleList"/>
    <dgm:cxn modelId="{E2188F81-D9D3-4541-9C90-6770FC8607B0}" type="presParOf" srcId="{B36D7E0E-C57E-498F-9211-F0E4C4C8E8A3}" destId="{E870D952-7848-46B9-A7D9-69BD5BA4EFD3}" srcOrd="1" destOrd="0" presId="urn:microsoft.com/office/officeart/2018/2/layout/IconCircleList"/>
    <dgm:cxn modelId="{E81D4E42-6D69-40F8-9989-4E8890A9A1D5}" type="presParOf" srcId="{B36D7E0E-C57E-498F-9211-F0E4C4C8E8A3}" destId="{BC03FEA4-2592-45F2-BCDE-CF5F583C77CA}" srcOrd="2" destOrd="0" presId="urn:microsoft.com/office/officeart/2018/2/layout/IconCircleList"/>
    <dgm:cxn modelId="{D423A069-848D-4302-ACCC-CA72129A970B}" type="presParOf" srcId="{B36D7E0E-C57E-498F-9211-F0E4C4C8E8A3}" destId="{5E051A29-86BF-4DD4-9D3E-2D707A7C8C0C}" srcOrd="3" destOrd="0" presId="urn:microsoft.com/office/officeart/2018/2/layout/IconCircleList"/>
    <dgm:cxn modelId="{4600EACD-4190-46E2-B09F-17E2AAAAF0F3}" type="presParOf" srcId="{17909782-FF66-4F12-BF31-930DDB4C0F7C}" destId="{73EFFACD-39CA-4B90-A326-77E1776CDC65}" srcOrd="1" destOrd="0" presId="urn:microsoft.com/office/officeart/2018/2/layout/IconCircleList"/>
    <dgm:cxn modelId="{480AF7D5-DCD4-426A-9900-EF9F8F5B7E25}" type="presParOf" srcId="{17909782-FF66-4F12-BF31-930DDB4C0F7C}" destId="{E63C3BC5-EFF4-43CA-ABC1-44A2CA29B5CC}" srcOrd="2" destOrd="0" presId="urn:microsoft.com/office/officeart/2018/2/layout/IconCircleList"/>
    <dgm:cxn modelId="{F30504EE-DD9E-40E5-B905-BA2EBB535AFF}" type="presParOf" srcId="{E63C3BC5-EFF4-43CA-ABC1-44A2CA29B5CC}" destId="{B5B620F6-19B9-47AA-8029-D253A72F7D2D}" srcOrd="0" destOrd="0" presId="urn:microsoft.com/office/officeart/2018/2/layout/IconCircleList"/>
    <dgm:cxn modelId="{DFAC4545-9CC9-452B-A844-B86B7DEEF688}" type="presParOf" srcId="{E63C3BC5-EFF4-43CA-ABC1-44A2CA29B5CC}" destId="{595265CE-CD52-4409-88D2-D3CDA3C4C054}" srcOrd="1" destOrd="0" presId="urn:microsoft.com/office/officeart/2018/2/layout/IconCircleList"/>
    <dgm:cxn modelId="{170AB798-A644-4612-BF70-E0C377531B35}" type="presParOf" srcId="{E63C3BC5-EFF4-43CA-ABC1-44A2CA29B5CC}" destId="{1F6FA267-3A41-4FA3-905C-FD6C0512A776}" srcOrd="2" destOrd="0" presId="urn:microsoft.com/office/officeart/2018/2/layout/IconCircleList"/>
    <dgm:cxn modelId="{59B97CE4-17AB-4E94-9FD4-D4881EE8B903}" type="presParOf" srcId="{E63C3BC5-EFF4-43CA-ABC1-44A2CA29B5CC}" destId="{3318EB46-A13A-4E65-AF6F-A7EA7C9F23E4}"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12111-DE83-47DB-B26B-0EA4F27D1DCB}">
      <dsp:nvSpPr>
        <dsp:cNvPr id="0" name=""/>
        <dsp:cNvSpPr/>
      </dsp:nvSpPr>
      <dsp:spPr>
        <a:xfrm>
          <a:off x="1271033" y="938950"/>
          <a:ext cx="1169087" cy="11690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0D952-7848-46B9-A7D9-69BD5BA4EFD3}">
      <dsp:nvSpPr>
        <dsp:cNvPr id="0" name=""/>
        <dsp:cNvSpPr/>
      </dsp:nvSpPr>
      <dsp:spPr>
        <a:xfrm>
          <a:off x="1516541" y="1184458"/>
          <a:ext cx="678070" cy="678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51A29-86BF-4DD4-9D3E-2D707A7C8C0C}">
      <dsp:nvSpPr>
        <dsp:cNvPr id="0" name=""/>
        <dsp:cNvSpPr/>
      </dsp:nvSpPr>
      <dsp:spPr>
        <a:xfrm>
          <a:off x="2690639" y="938950"/>
          <a:ext cx="2755705" cy="1169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a:t>If a School is no longer meeting DNPE requirements, or ceases to operate as a school, the school official is required to notify SEAA within two weeks.  </a:t>
          </a:r>
          <a:endParaRPr lang="en-US" sz="2000" kern="1200"/>
        </a:p>
      </dsp:txBody>
      <dsp:txXfrm>
        <a:off x="2690639" y="938950"/>
        <a:ext cx="2755705" cy="1169087"/>
      </dsp:txXfrm>
    </dsp:sp>
    <dsp:sp modelId="{B5B620F6-19B9-47AA-8029-D253A72F7D2D}">
      <dsp:nvSpPr>
        <dsp:cNvPr id="0" name=""/>
        <dsp:cNvSpPr/>
      </dsp:nvSpPr>
      <dsp:spPr>
        <a:xfrm>
          <a:off x="5926505" y="938950"/>
          <a:ext cx="1169087" cy="11690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265CE-CD52-4409-88D2-D3CDA3C4C054}">
      <dsp:nvSpPr>
        <dsp:cNvPr id="0" name=""/>
        <dsp:cNvSpPr/>
      </dsp:nvSpPr>
      <dsp:spPr>
        <a:xfrm>
          <a:off x="6172013" y="1184458"/>
          <a:ext cx="678070" cy="678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8EB46-A13A-4E65-AF6F-A7EA7C9F23E4}">
      <dsp:nvSpPr>
        <dsp:cNvPr id="0" name=""/>
        <dsp:cNvSpPr/>
      </dsp:nvSpPr>
      <dsp:spPr>
        <a:xfrm>
          <a:off x="7346111" y="938950"/>
          <a:ext cx="2755705" cy="1169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b="1" kern="1200"/>
            <a:t>Schools must submit enrollment information to DNPE as required. </a:t>
          </a:r>
          <a:endParaRPr lang="en-US" sz="2200" kern="1200"/>
        </a:p>
      </dsp:txBody>
      <dsp:txXfrm>
        <a:off x="7346111" y="938950"/>
        <a:ext cx="2755705" cy="11690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3826E5CA-52AC-4B60-9DAD-AC2BB514EA80}" type="datetimeFigureOut">
              <a:rPr lang="en-US" smtClean="0"/>
              <a:t>1/17/2024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153BB3B-7F50-4AB1-8AF1-4D97DD10C20E}" type="slidenum">
              <a:rPr lang="en-US" smtClean="0"/>
              <a:t>‹#›</a:t>
            </a:fld>
            <a:endParaRPr lang="en-US"/>
          </a:p>
        </p:txBody>
      </p:sp>
    </p:spTree>
    <p:extLst>
      <p:ext uri="{BB962C8B-B14F-4D97-AF65-F5344CB8AC3E}">
        <p14:creationId xmlns:p14="http://schemas.microsoft.com/office/powerpoint/2010/main" val="60148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our webinar. In late 2023, you signed an updated Nonpublic School Agreement. In our session today we hope to provide an overview of the amendments recently made to the K12 Program statutes by the North Carolina General Assembly which prompted the updated Agreement. We will also explain a few clarifying changes in that Agreement. </a:t>
            </a:r>
          </a:p>
          <a:p>
            <a:endParaRPr lang="en-US" dirty="0"/>
          </a:p>
          <a:p>
            <a:r>
              <a:rPr lang="en-US" dirty="0"/>
              <a:t>SEAA has more detailed policies than we did when presenting to schools last November. Even so, not all policies, particularly around the new student testing requirements, are completely developed. Additional training will be available on the new Program requirements throughout the school year. </a:t>
            </a:r>
          </a:p>
          <a:p>
            <a:endParaRPr lang="en-US" dirty="0"/>
          </a:p>
          <a:p>
            <a:r>
              <a:rPr lang="en-US" dirty="0"/>
              <a:t>Thanks for joining us today.  </a:t>
            </a:r>
          </a:p>
        </p:txBody>
      </p:sp>
      <p:sp>
        <p:nvSpPr>
          <p:cNvPr id="4" name="Slide Number Placeholder 3"/>
          <p:cNvSpPr>
            <a:spLocks noGrp="1"/>
          </p:cNvSpPr>
          <p:nvPr>
            <p:ph type="sldNum" sz="quarter" idx="5"/>
          </p:nvPr>
        </p:nvSpPr>
        <p:spPr/>
        <p:txBody>
          <a:bodyPr/>
          <a:lstStyle/>
          <a:p>
            <a:fld id="{1153BB3B-7F50-4AB1-8AF1-4D97DD10C20E}" type="slidenum">
              <a:rPr lang="en-US" smtClean="0"/>
              <a:t>1</a:t>
            </a:fld>
            <a:endParaRPr lang="en-US"/>
          </a:p>
        </p:txBody>
      </p:sp>
    </p:spTree>
    <p:extLst>
      <p:ext uri="{BB962C8B-B14F-4D97-AF65-F5344CB8AC3E}">
        <p14:creationId xmlns:p14="http://schemas.microsoft.com/office/powerpoint/2010/main" val="191502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10</a:t>
            </a:fld>
            <a:endParaRPr lang="en-US"/>
          </a:p>
        </p:txBody>
      </p:sp>
    </p:spTree>
    <p:extLst>
      <p:ext uri="{BB962C8B-B14F-4D97-AF65-F5344CB8AC3E}">
        <p14:creationId xmlns:p14="http://schemas.microsoft.com/office/powerpoint/2010/main" val="426915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Item E in the Nonpublic School Agreement: </a:t>
            </a:r>
          </a:p>
          <a:p>
            <a:endParaRPr lang="en-US"/>
          </a:p>
          <a:p>
            <a:r>
              <a:rPr lang="en-US" b="1"/>
              <a:t>Return of Funds Policy</a:t>
            </a:r>
            <a:r>
              <a:rPr lang="en-US"/>
              <a:t> </a:t>
            </a:r>
          </a:p>
          <a:p>
            <a:endParaRPr lang="en-US"/>
          </a:p>
          <a:p>
            <a:pPr marL="228234" indent="-228234">
              <a:buAutoNum type="arabicPeriod"/>
            </a:pPr>
            <a:r>
              <a:rPr lang="en-US"/>
              <a:t>The School agrees that it will not refund any of the K12 Programs’ funds directly to a Parent or an eligible student in any manner at any time, unless specifically authorized by the Authority. If a refund of Program funds is due, the School agrees to contact the Authority directly and refund any scholarship funds to the Authority, in the manner and by the deadline required by the Authority. Scholarship funds will then be routed to the appropriate entity or individual’s account. </a:t>
            </a:r>
          </a:p>
          <a:p>
            <a:endParaRPr lang="en-US"/>
          </a:p>
          <a:p>
            <a:r>
              <a:rPr lang="en-US"/>
              <a:t>2.   The School agrees that it will not charge a Parent tuition and/or fees </a:t>
            </a:r>
            <a:r>
              <a:rPr lang="en-US" sz="1200" b="1">
                <a:effectLst/>
                <a:highlight>
                  <a:srgbClr val="FFFF00"/>
                </a:highlight>
                <a:latin typeface="Times New Roman" panose="02020603050405020304" pitchFamily="18" charset="0"/>
                <a:ea typeface="Calibri" panose="020F0502020204030204" pitchFamily="34" charset="0"/>
              </a:rPr>
              <a:t>covered by a Scholarship received by a student under the Program</a:t>
            </a:r>
            <a:r>
              <a:rPr lang="en-US" sz="1200" b="1">
                <a:effectLst/>
                <a:latin typeface="Times New Roman" panose="02020603050405020304" pitchFamily="18" charset="0"/>
                <a:ea typeface="Calibri" panose="020F0502020204030204" pitchFamily="34" charset="0"/>
              </a:rPr>
              <a:t> </a:t>
            </a:r>
            <a:r>
              <a:rPr lang="en-US"/>
              <a:t>in advance of the direct payment of scholarship funds to the School.</a:t>
            </a:r>
          </a:p>
        </p:txBody>
      </p:sp>
      <p:sp>
        <p:nvSpPr>
          <p:cNvPr id="4" name="Slide Number Placeholder 3"/>
          <p:cNvSpPr>
            <a:spLocks noGrp="1"/>
          </p:cNvSpPr>
          <p:nvPr>
            <p:ph type="sldNum" sz="quarter" idx="5"/>
          </p:nvPr>
        </p:nvSpPr>
        <p:spPr/>
        <p:txBody>
          <a:bodyPr/>
          <a:lstStyle/>
          <a:p>
            <a:fld id="{1153BB3B-7F50-4AB1-8AF1-4D97DD10C20E}" type="slidenum">
              <a:rPr lang="en-US" smtClean="0"/>
              <a:t>11</a:t>
            </a:fld>
            <a:endParaRPr lang="en-US"/>
          </a:p>
        </p:txBody>
      </p:sp>
    </p:spTree>
    <p:extLst>
      <p:ext uri="{BB962C8B-B14F-4D97-AF65-F5344CB8AC3E}">
        <p14:creationId xmlns:p14="http://schemas.microsoft.com/office/powerpoint/2010/main" val="159016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a:t>Pending Awards Report</a:t>
            </a:r>
          </a:p>
          <a:p>
            <a:r>
              <a:rPr lang="en-US" sz="2800"/>
              <a:t>Description: The applicants on this list have been offered an award and have chosen your school. You do not need to do anything or send anything to SEAA related to these lists. </a:t>
            </a:r>
            <a:endParaRPr lang="en-US" sz="2800" b="1"/>
          </a:p>
          <a:p>
            <a:endParaRPr lang="en-US" sz="2800" b="1"/>
          </a:p>
          <a:p>
            <a:r>
              <a:rPr lang="en-US" sz="2800"/>
              <a:t>Use the Export to CSV for easy manipulation or to combine with other information your school uses. </a:t>
            </a:r>
          </a:p>
          <a:p>
            <a:r>
              <a:rPr lang="en-US" sz="2800"/>
              <a:t>The Pending Awards report is dynamic and will change. </a:t>
            </a:r>
          </a:p>
          <a:p>
            <a:pPr marL="457200" indent="-457200">
              <a:buFont typeface="Arial" panose="020B0604020202020204" pitchFamily="34" charset="0"/>
              <a:buChar char="•"/>
            </a:pPr>
            <a:r>
              <a:rPr lang="en-US" sz="2800"/>
              <a:t>Additional students will be added if additional awards are made or if students change their school choice, adding your school as their active school. </a:t>
            </a:r>
          </a:p>
          <a:p>
            <a:pPr marL="457200" indent="-457200">
              <a:buFont typeface="Arial" panose="020B0604020202020204" pitchFamily="34" charset="0"/>
              <a:buChar char="•"/>
            </a:pPr>
            <a:r>
              <a:rPr lang="en-US" sz="2800"/>
              <a:t>Students will drop off the list if the parents do not accept the award, or if the school choice changes, removing your school as the active school. </a:t>
            </a:r>
          </a:p>
          <a:p>
            <a:endParaRPr lang="en-US" sz="2800"/>
          </a:p>
          <a:p>
            <a:endParaRPr lang="en-US" sz="180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153BB3B-7F50-4AB1-8AF1-4D97DD10C20E}" type="slidenum">
              <a:rPr lang="en-US" smtClean="0"/>
              <a:t>12</a:t>
            </a:fld>
            <a:endParaRPr lang="en-US"/>
          </a:p>
        </p:txBody>
      </p:sp>
    </p:spTree>
    <p:extLst>
      <p:ext uri="{BB962C8B-B14F-4D97-AF65-F5344CB8AC3E}">
        <p14:creationId xmlns:p14="http://schemas.microsoft.com/office/powerpoint/2010/main" val="397197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13</a:t>
            </a:fld>
            <a:endParaRPr lang="en-US"/>
          </a:p>
        </p:txBody>
      </p:sp>
    </p:spTree>
    <p:extLst>
      <p:ext uri="{BB962C8B-B14F-4D97-AF65-F5344CB8AC3E}">
        <p14:creationId xmlns:p14="http://schemas.microsoft.com/office/powerpoint/2010/main" val="417887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Item G1 in the Nonpublic School Agreement: </a:t>
            </a:r>
          </a:p>
          <a:p>
            <a:endParaRPr lang="en-US"/>
          </a:p>
          <a:p>
            <a:r>
              <a:rPr lang="en-US" b="1"/>
              <a:t>Tuition and Fee Schedules</a:t>
            </a:r>
            <a:endParaRPr lang="en-US"/>
          </a:p>
          <a:p>
            <a:endParaRPr lang="en-US"/>
          </a:p>
          <a:p>
            <a:pPr marL="228234" indent="-228234">
              <a:buAutoNum type="alphaLcPeriod"/>
            </a:pPr>
            <a:r>
              <a:rPr lang="en-US"/>
              <a:t>The School will provide the Authority with a copy of its tuition and fees policies and schedules for the following school year no later than July 15, including documentation of the required tuition and fees charged to any eligible student under the K12 Programs and all discounts that may be applied to students, such as for part-time enrollment or enrollment of siblings.</a:t>
            </a:r>
          </a:p>
          <a:p>
            <a:pPr marL="228234" indent="-228234">
              <a:buAutoNum type="alphaLcPeriod"/>
            </a:pPr>
            <a:endParaRPr lang="en-US"/>
          </a:p>
          <a:p>
            <a:pPr marL="228234" indent="-228234">
              <a:buAutoNum type="alphaLcPeriod"/>
            </a:pPr>
            <a:r>
              <a:rPr lang="en-US"/>
              <a:t>The School agrees that it will not require any additional fees based on the status of the student as an eligible student under the K12 Programs.</a:t>
            </a:r>
          </a:p>
          <a:p>
            <a:pPr marL="228234" indent="-228234">
              <a:buAutoNum type="alphaLcPeriod"/>
            </a:pPr>
            <a:endParaRPr lang="en-US"/>
          </a:p>
          <a:p>
            <a:pPr marL="228234" indent="-228234">
              <a:buAutoNum type="alphaLcPeriod"/>
            </a:pPr>
            <a:endParaRPr lang="en-US"/>
          </a:p>
          <a:p>
            <a:r>
              <a:rPr lang="en-US"/>
              <a:t>Not also Item H in the Nonpublic School Agreement:</a:t>
            </a:r>
          </a:p>
          <a:p>
            <a:r>
              <a:rPr lang="en-US" b="1"/>
              <a:t>School Certification and Endorsement</a:t>
            </a:r>
          </a:p>
          <a:p>
            <a:endParaRPr lang="en-US"/>
          </a:p>
          <a:p>
            <a:pPr marL="228234" indent="-228234">
              <a:buAutoNum type="arabicPeriod"/>
            </a:pPr>
            <a:r>
              <a:rPr lang="en-US"/>
              <a:t>At the beginning of each semester, the School agrees to certify to the Authority, in a manner acceptable to the Authority, that the eligible student is enrolled in and attending the School and that the scholarship amount does not exceed the tuition and fees charged for that student. </a:t>
            </a:r>
          </a:p>
          <a:p>
            <a:pPr marL="228234" indent="-228234">
              <a:buAutoNum type="arabicPeriod"/>
            </a:pPr>
            <a:r>
              <a:rPr lang="en-US"/>
              <a:t>The School acknowledges its understanding that the tuition and fees certified and endorsed by the School for each student must align with and be accurately itemized in the Tuition and Fee Schedule submitted by the School to the Authority for the School Year. </a:t>
            </a:r>
          </a:p>
          <a:p>
            <a:pPr marL="228234" indent="-228234">
              <a:buAutoNum type="arabicPeriod"/>
            </a:pPr>
            <a:r>
              <a:rPr lang="en-US"/>
              <a:t>The School acknowledges its understanding that any discrepancies between the amount of tuition and fees endorsed for a student and the Tuition and Fee Schedule submitted to the Authority may result in a return of funds to the Authority. </a:t>
            </a:r>
          </a:p>
        </p:txBody>
      </p:sp>
      <p:sp>
        <p:nvSpPr>
          <p:cNvPr id="4" name="Slide Number Placeholder 3"/>
          <p:cNvSpPr>
            <a:spLocks noGrp="1"/>
          </p:cNvSpPr>
          <p:nvPr>
            <p:ph type="sldNum" sz="quarter" idx="5"/>
          </p:nvPr>
        </p:nvSpPr>
        <p:spPr/>
        <p:txBody>
          <a:bodyPr/>
          <a:lstStyle/>
          <a:p>
            <a:fld id="{1153BB3B-7F50-4AB1-8AF1-4D97DD10C20E}" type="slidenum">
              <a:rPr lang="en-US" smtClean="0"/>
              <a:t>14</a:t>
            </a:fld>
            <a:endParaRPr lang="en-US"/>
          </a:p>
        </p:txBody>
      </p:sp>
    </p:spTree>
    <p:extLst>
      <p:ext uri="{BB962C8B-B14F-4D97-AF65-F5344CB8AC3E}">
        <p14:creationId xmlns:p14="http://schemas.microsoft.com/office/powerpoint/2010/main" val="221308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Item G1 in the Nonpublic School Agreement: </a:t>
            </a:r>
          </a:p>
          <a:p>
            <a:endParaRPr lang="en-US"/>
          </a:p>
          <a:p>
            <a:r>
              <a:rPr lang="en-US" b="1"/>
              <a:t>Tuition and Fee Schedules</a:t>
            </a:r>
            <a:endParaRPr lang="en-US"/>
          </a:p>
          <a:p>
            <a:endParaRPr lang="en-US"/>
          </a:p>
          <a:p>
            <a:pPr marL="228234" indent="-228234">
              <a:buAutoNum type="alphaLcPeriod"/>
            </a:pPr>
            <a:r>
              <a:rPr lang="en-US"/>
              <a:t>The School will provide the Authority with a copy of its tuition and fees policies and schedules for the following school year no later than July 15, including documentation of the required tuition and fees charged to any eligible student under the K12 Programs and all discounts that may be applied to students, such as for part-time enrollment or enrollment of siblings.</a:t>
            </a:r>
          </a:p>
          <a:p>
            <a:pPr marL="228234" indent="-228234">
              <a:buAutoNum type="alphaLcPeriod"/>
            </a:pPr>
            <a:endParaRPr lang="en-US"/>
          </a:p>
          <a:p>
            <a:pPr marL="228234" indent="-228234">
              <a:buAutoNum type="alphaLcPeriod"/>
            </a:pPr>
            <a:r>
              <a:rPr lang="en-US"/>
              <a:t>The School agrees that it will not require any additional fees based on the status of the student as an eligible student under the K12 Programs.</a:t>
            </a:r>
          </a:p>
          <a:p>
            <a:pPr marL="228234" indent="-228234">
              <a:buAutoNum type="alphaLcPeriod"/>
            </a:pPr>
            <a:endParaRPr lang="en-US"/>
          </a:p>
          <a:p>
            <a:pPr marL="228234" indent="-228234">
              <a:buAutoNum type="alphaLcPeriod"/>
            </a:pPr>
            <a:endParaRPr lang="en-US"/>
          </a:p>
          <a:p>
            <a:r>
              <a:rPr lang="en-US"/>
              <a:t>Not also Item H in the Nonpublic School Agreement:</a:t>
            </a:r>
          </a:p>
          <a:p>
            <a:r>
              <a:rPr lang="en-US" b="1"/>
              <a:t>School Certification and Endorsement</a:t>
            </a:r>
          </a:p>
          <a:p>
            <a:endParaRPr lang="en-US"/>
          </a:p>
          <a:p>
            <a:pPr marL="228234" indent="-228234">
              <a:buAutoNum type="arabicPeriod"/>
            </a:pPr>
            <a:r>
              <a:rPr lang="en-US"/>
              <a:t>At the beginning of each semester, the School agrees to certify to the Authority, in a manner acceptable to the Authority, that the eligible student is enrolled in and attending the School and that the scholarship amount does not exceed the tuition and fees charged for that student. </a:t>
            </a:r>
          </a:p>
          <a:p>
            <a:pPr marL="228234" indent="-228234">
              <a:buAutoNum type="arabicPeriod"/>
            </a:pPr>
            <a:r>
              <a:rPr lang="en-US"/>
              <a:t>The School acknowledges its understanding that the tuition and fees certified and endorsed by the School for each student must align with and be accurately itemized in the Tuition and Fee Schedule submitted by the School to the Authority for the School Year. </a:t>
            </a:r>
          </a:p>
          <a:p>
            <a:pPr marL="228234" indent="-228234">
              <a:buAutoNum type="arabicPeriod"/>
            </a:pPr>
            <a:r>
              <a:rPr lang="en-US"/>
              <a:t>The School acknowledges its understanding that any discrepancies between the amount of tuition and fees endorsed for a student and the Tuition and Fee Schedule submitted to the Authority may result in a return of funds to the Authority. </a:t>
            </a:r>
          </a:p>
        </p:txBody>
      </p:sp>
      <p:sp>
        <p:nvSpPr>
          <p:cNvPr id="4" name="Slide Number Placeholder 3"/>
          <p:cNvSpPr>
            <a:spLocks noGrp="1"/>
          </p:cNvSpPr>
          <p:nvPr>
            <p:ph type="sldNum" sz="quarter" idx="5"/>
          </p:nvPr>
        </p:nvSpPr>
        <p:spPr/>
        <p:txBody>
          <a:bodyPr/>
          <a:lstStyle/>
          <a:p>
            <a:fld id="{1153BB3B-7F50-4AB1-8AF1-4D97DD10C20E}" type="slidenum">
              <a:rPr lang="en-US" smtClean="0"/>
              <a:t>15</a:t>
            </a:fld>
            <a:endParaRPr lang="en-US"/>
          </a:p>
        </p:txBody>
      </p:sp>
    </p:spTree>
    <p:extLst>
      <p:ext uri="{BB962C8B-B14F-4D97-AF65-F5344CB8AC3E}">
        <p14:creationId xmlns:p14="http://schemas.microsoft.com/office/powerpoint/2010/main" val="299854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a:t>If you attended the webinar in November, note that we do not have any updated information beyond what we shared at that point. In the next few slides, we’ll explain the testing requirement. Certain operational details are not yet available. </a:t>
            </a:r>
          </a:p>
          <a:p>
            <a:endParaRPr lang="en-US"/>
          </a:p>
          <a:p>
            <a:r>
              <a:rPr lang="en-US"/>
              <a:t>REMEMBER – The changes we are discussing are effective with the 2024-2025 school year. This year schools are testing students as they always have, and will submit the individual test scores this summer; no later than July 15. </a:t>
            </a:r>
          </a:p>
        </p:txBody>
      </p:sp>
      <p:sp>
        <p:nvSpPr>
          <p:cNvPr id="4" name="Slide Number Placeholder 3"/>
          <p:cNvSpPr>
            <a:spLocks noGrp="1"/>
          </p:cNvSpPr>
          <p:nvPr>
            <p:ph type="sldNum" sz="quarter" idx="5"/>
          </p:nvPr>
        </p:nvSpPr>
        <p:spPr/>
        <p:txBody>
          <a:bodyPr/>
          <a:lstStyle/>
          <a:p>
            <a:fld id="{1153BB3B-7F50-4AB1-8AF1-4D97DD10C20E}" type="slidenum">
              <a:rPr lang="en-US" smtClean="0"/>
              <a:t>16</a:t>
            </a:fld>
            <a:endParaRPr lang="en-US"/>
          </a:p>
        </p:txBody>
      </p:sp>
    </p:spTree>
    <p:extLst>
      <p:ext uri="{BB962C8B-B14F-4D97-AF65-F5344CB8AC3E}">
        <p14:creationId xmlns:p14="http://schemas.microsoft.com/office/powerpoint/2010/main" val="2726802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section G in the school agreement, note item 3a:</a:t>
            </a:r>
          </a:p>
          <a:p>
            <a:endParaRPr lang="en-US"/>
          </a:p>
          <a:p>
            <a:r>
              <a:rPr lang="en-US" b="1"/>
              <a:t>Student Testing and Reporting Requirements Beginning With the 2024-25 School Year</a:t>
            </a:r>
          </a:p>
          <a:p>
            <a:endParaRPr lang="en-US"/>
          </a:p>
          <a:p>
            <a:r>
              <a:rPr lang="en-US"/>
              <a:t>Beginning with the 2024-25 School Year, the School agrees to administer, at least once a year, the following types of nationally standardized tests to scholarship recipients in grades three and higher as follows: </a:t>
            </a:r>
          </a:p>
          <a:p>
            <a:pPr marL="228234" indent="-228234">
              <a:buAutoNum type="alphaLcPeriod"/>
            </a:pPr>
            <a:r>
              <a:rPr lang="en-US"/>
              <a:t>the Common Nationally Standardized test, as recommended by the Superintendent of Public Instruction and designated by the Authority, for all students in grade three (3); and</a:t>
            </a:r>
          </a:p>
          <a:p>
            <a:pPr marL="228234" indent="-228234">
              <a:buAutoNum type="alphaLcPeriod"/>
            </a:pPr>
            <a:r>
              <a:rPr lang="en-US"/>
              <a:t>the Common Nationally Standardized test, as recommended by the Superintendent of Public Instruction and designated by the Authority, for all students in grade eight (8); and</a:t>
            </a:r>
          </a:p>
          <a:p>
            <a:pPr marL="228234" indent="-228234">
              <a:buAutoNum type="alphaLcPeriod"/>
            </a:pPr>
            <a:r>
              <a:rPr lang="en-US"/>
              <a:t>the ACT Exam for all students in grade eleven (11); and  </a:t>
            </a:r>
          </a:p>
          <a:p>
            <a:pPr marL="228234" indent="-228234">
              <a:buAutoNum type="alphaLcPeriod"/>
            </a:pPr>
            <a:r>
              <a:rPr lang="en-US"/>
              <a:t>a nationally standardized test, or other nationally standardized equivalent measurement, selected by the person with the highest decision-making authority (HDMA) of the School that measures achievement in the areas of English grammar, reading, spelling, and mathematics for grades four (4) through seven (7), or in the alternative, for grades nine (9), ten (10), and twelve (12) a nationally standardized test or equivalent measurement that measures competencies in the verbal and quantitative areas. </a:t>
            </a:r>
          </a:p>
          <a:p>
            <a:pPr marL="228234" indent="-228234">
              <a:buAutoNum type="alphaLcPeriod"/>
            </a:pPr>
            <a:r>
              <a:rPr lang="en-US"/>
              <a:t>The School agrees to provide the parent or guardian of each student who receives a scholarship with an annual written explanation of the student’s progress, including the student’s scores on any standardized achievement tests. </a:t>
            </a:r>
          </a:p>
          <a:p>
            <a:pPr marL="228234" indent="-228234">
              <a:buAutoNum type="alphaLcPeriod"/>
            </a:pPr>
            <a:r>
              <a:rPr lang="en-US"/>
              <a:t>The School agrees to submit individual scholarship student test performance data to the Authority by July 15th of each year in a format acceptable to the Authority. </a:t>
            </a:r>
          </a:p>
          <a:p>
            <a:pPr marL="228234" indent="-228234">
              <a:buAutoNum type="alphaLcPeriod"/>
            </a:pPr>
            <a:r>
              <a:rPr lang="en-US"/>
              <a:t>If the School has more than twenty-five (25) students in grade three (3), eight (8), or eleven (11) who pay tuition and fees through direct disbursement with OSP funds or with ESA+ funds, the School will report to the Authority no later than July 15th of each year on the aggregate standardized test performance of the students in the grade or grades that have over 25 students participating in the K12 Programs.</a:t>
            </a:r>
          </a:p>
        </p:txBody>
      </p:sp>
      <p:sp>
        <p:nvSpPr>
          <p:cNvPr id="4" name="Slide Number Placeholder 3"/>
          <p:cNvSpPr>
            <a:spLocks noGrp="1"/>
          </p:cNvSpPr>
          <p:nvPr>
            <p:ph type="sldNum" sz="quarter" idx="5"/>
          </p:nvPr>
        </p:nvSpPr>
        <p:spPr/>
        <p:txBody>
          <a:bodyPr/>
          <a:lstStyle/>
          <a:p>
            <a:fld id="{1153BB3B-7F50-4AB1-8AF1-4D97DD10C20E}" type="slidenum">
              <a:rPr lang="en-US" smtClean="0"/>
              <a:t>17</a:t>
            </a:fld>
            <a:endParaRPr lang="en-US"/>
          </a:p>
        </p:txBody>
      </p:sp>
    </p:spTree>
    <p:extLst>
      <p:ext uri="{BB962C8B-B14F-4D97-AF65-F5344CB8AC3E}">
        <p14:creationId xmlns:p14="http://schemas.microsoft.com/office/powerpoint/2010/main" val="144584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requirements – for DPI to select a test and recommend that test for Opportunity Scholarship students – is North Carolina law. DPI’s deadline to make their recommendation is March 1, 2024. </a:t>
            </a:r>
          </a:p>
        </p:txBody>
      </p:sp>
      <p:sp>
        <p:nvSpPr>
          <p:cNvPr id="4" name="Slide Number Placeholder 3"/>
          <p:cNvSpPr>
            <a:spLocks noGrp="1"/>
          </p:cNvSpPr>
          <p:nvPr>
            <p:ph type="sldNum" sz="quarter" idx="5"/>
          </p:nvPr>
        </p:nvSpPr>
        <p:spPr/>
        <p:txBody>
          <a:bodyPr/>
          <a:lstStyle/>
          <a:p>
            <a:fld id="{1153BB3B-7F50-4AB1-8AF1-4D97DD10C20E}" type="slidenum">
              <a:rPr lang="en-US" smtClean="0"/>
              <a:t>18</a:t>
            </a:fld>
            <a:endParaRPr lang="en-US"/>
          </a:p>
        </p:txBody>
      </p:sp>
    </p:spTree>
    <p:extLst>
      <p:ext uri="{BB962C8B-B14F-4D97-AF65-F5344CB8AC3E}">
        <p14:creationId xmlns:p14="http://schemas.microsoft.com/office/powerpoint/2010/main" val="1032110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19</a:t>
            </a:fld>
            <a:endParaRPr lang="en-US"/>
          </a:p>
        </p:txBody>
      </p:sp>
    </p:spTree>
    <p:extLst>
      <p:ext uri="{BB962C8B-B14F-4D97-AF65-F5344CB8AC3E}">
        <p14:creationId xmlns:p14="http://schemas.microsoft.com/office/powerpoint/2010/main" val="82396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more information about the Opportunity Scholarship changes in particular, please attend the webinar scheduled for this Friday, January 12. As always, a recording will be available. That webinar will present the new Opportunity Award Tiers as well as important action steps or deadlines for families. On the 12</a:t>
            </a:r>
            <a:r>
              <a:rPr lang="en-US" baseline="30000" dirty="0"/>
              <a:t>th</a:t>
            </a:r>
            <a:r>
              <a:rPr lang="en-US" dirty="0"/>
              <a:t>, we will also share resources that are available in MyPortal for schools, to assist with enrollment management or planning financial policies. </a:t>
            </a:r>
          </a:p>
        </p:txBody>
      </p:sp>
      <p:sp>
        <p:nvSpPr>
          <p:cNvPr id="4" name="Slide Number Placeholder 3"/>
          <p:cNvSpPr>
            <a:spLocks noGrp="1"/>
          </p:cNvSpPr>
          <p:nvPr>
            <p:ph type="sldNum" sz="quarter" idx="5"/>
          </p:nvPr>
        </p:nvSpPr>
        <p:spPr/>
        <p:txBody>
          <a:bodyPr/>
          <a:lstStyle/>
          <a:p>
            <a:fld id="{1153BB3B-7F50-4AB1-8AF1-4D97DD10C20E}" type="slidenum">
              <a:rPr lang="en-US" smtClean="0"/>
              <a:t>2</a:t>
            </a:fld>
            <a:endParaRPr lang="en-US"/>
          </a:p>
        </p:txBody>
      </p:sp>
    </p:spTree>
    <p:extLst>
      <p:ext uri="{BB962C8B-B14F-4D97-AF65-F5344CB8AC3E}">
        <p14:creationId xmlns:p14="http://schemas.microsoft.com/office/powerpoint/2010/main" val="1143300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20</a:t>
            </a:fld>
            <a:endParaRPr lang="en-US"/>
          </a:p>
        </p:txBody>
      </p:sp>
    </p:spTree>
    <p:extLst>
      <p:ext uri="{BB962C8B-B14F-4D97-AF65-F5344CB8AC3E}">
        <p14:creationId xmlns:p14="http://schemas.microsoft.com/office/powerpoint/2010/main" val="1008655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Item M in the School Agreement: </a:t>
            </a:r>
          </a:p>
          <a:p>
            <a:endParaRPr lang="en-US"/>
          </a:p>
          <a:p>
            <a:r>
              <a:rPr lang="en-US" b="1"/>
              <a:t>Training on School Responsibilities for the K12 Programs. </a:t>
            </a:r>
          </a:p>
          <a:p>
            <a:r>
              <a:rPr lang="en-US"/>
              <a:t>The School agrees to attend any mandatory training on school responsibilities and program operation requirements pertaining to the K12 Programs as required by the Authority and by the deadlines set by the Authority, unless following notification by the Eligible School that it is requesting a waiver of one more training requirements for good cause, the Authority determines that the school may receive a waiver of a requirement and still receive scholarship funds for that School year.</a:t>
            </a:r>
          </a:p>
        </p:txBody>
      </p:sp>
      <p:sp>
        <p:nvSpPr>
          <p:cNvPr id="4" name="Slide Number Placeholder 3"/>
          <p:cNvSpPr>
            <a:spLocks noGrp="1"/>
          </p:cNvSpPr>
          <p:nvPr>
            <p:ph type="sldNum" sz="quarter" idx="5"/>
          </p:nvPr>
        </p:nvSpPr>
        <p:spPr/>
        <p:txBody>
          <a:bodyPr/>
          <a:lstStyle/>
          <a:p>
            <a:fld id="{1153BB3B-7F50-4AB1-8AF1-4D97DD10C20E}" type="slidenum">
              <a:rPr lang="en-US" smtClean="0"/>
              <a:t>21</a:t>
            </a:fld>
            <a:endParaRPr lang="en-US"/>
          </a:p>
        </p:txBody>
      </p:sp>
    </p:spTree>
    <p:extLst>
      <p:ext uri="{BB962C8B-B14F-4D97-AF65-F5344CB8AC3E}">
        <p14:creationId xmlns:p14="http://schemas.microsoft.com/office/powerpoint/2010/main" val="55511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22</a:t>
            </a:fld>
            <a:endParaRPr lang="en-US"/>
          </a:p>
        </p:txBody>
      </p:sp>
    </p:spTree>
    <p:extLst>
      <p:ext uri="{BB962C8B-B14F-4D97-AF65-F5344CB8AC3E}">
        <p14:creationId xmlns:p14="http://schemas.microsoft.com/office/powerpoint/2010/main" val="111898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3</a:t>
            </a:fld>
            <a:endParaRPr lang="en-US"/>
          </a:p>
        </p:txBody>
      </p:sp>
    </p:spTree>
    <p:extLst>
      <p:ext uri="{BB962C8B-B14F-4D97-AF65-F5344CB8AC3E}">
        <p14:creationId xmlns:p14="http://schemas.microsoft.com/office/powerpoint/2010/main" val="55850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Item B in the Nonpublic School Agreement: </a:t>
            </a:r>
          </a:p>
          <a:p>
            <a:endParaRPr lang="en-US"/>
          </a:p>
          <a:p>
            <a:r>
              <a:rPr lang="en-US" b="1"/>
              <a:t>Legally Operating In The State Of North Carolina</a:t>
            </a:r>
            <a:r>
              <a:rPr lang="en-US"/>
              <a:t> </a:t>
            </a:r>
          </a:p>
          <a:p>
            <a:endParaRPr lang="en-US"/>
          </a:p>
          <a:p>
            <a:pPr marL="228234" indent="-228234">
              <a:buAutoNum type="arabicPeriod"/>
            </a:pPr>
            <a:r>
              <a:rPr lang="en-US"/>
              <a:t>The School warrants that it meets the requirements to legally operate in the State of North Carolina as set forth in Part 1 or Part 2 of Article 39 of Chapter 115C of the North Carolina General Statutes. </a:t>
            </a:r>
          </a:p>
          <a:p>
            <a:pPr marL="228234" indent="-228234">
              <a:buAutoNum type="arabicPeriod"/>
            </a:pPr>
            <a:r>
              <a:rPr lang="en-US"/>
              <a:t>If the School has more than one school location or campus, the School agrees to register each of its campuses separately with the Division of Nonpublic Education and warrants that each of its campuses meets the requirements to legally operate in the State of North Carolina as set forth in Part 1 or Part 2 of Article 39 of Chapter 115C of the North Carolina General Statutes. </a:t>
            </a:r>
          </a:p>
          <a:p>
            <a:pPr marL="228234" indent="-228234">
              <a:buAutoNum type="arabicPeriod"/>
            </a:pPr>
            <a:r>
              <a:rPr lang="en-US"/>
              <a:t>If the School (</a:t>
            </a:r>
            <a:r>
              <a:rPr lang="en-US" err="1"/>
              <a:t>i</a:t>
            </a:r>
            <a:r>
              <a:rPr lang="en-US"/>
              <a:t>) is no longer meeting the requirements for nonpublic schools to legally operate in the State as set forth in Part 1 or Part 2 of Article 39 of Chapter 115C or (ii) ceases to operate as a school, the School shall notify the Authority no later than fourteen (14) days from the date that it is no longer in compliance with State law or ceases to operate.</a:t>
            </a:r>
          </a:p>
        </p:txBody>
      </p:sp>
      <p:sp>
        <p:nvSpPr>
          <p:cNvPr id="4" name="Slide Number Placeholder 3"/>
          <p:cNvSpPr>
            <a:spLocks noGrp="1"/>
          </p:cNvSpPr>
          <p:nvPr>
            <p:ph type="sldNum" sz="quarter" idx="5"/>
          </p:nvPr>
        </p:nvSpPr>
        <p:spPr/>
        <p:txBody>
          <a:bodyPr/>
          <a:lstStyle/>
          <a:p>
            <a:fld id="{1153BB3B-7F50-4AB1-8AF1-4D97DD10C20E}" type="slidenum">
              <a:rPr lang="en-US" smtClean="0"/>
              <a:t>4</a:t>
            </a:fld>
            <a:endParaRPr lang="en-US"/>
          </a:p>
        </p:txBody>
      </p:sp>
    </p:spTree>
    <p:extLst>
      <p:ext uri="{BB962C8B-B14F-4D97-AF65-F5344CB8AC3E}">
        <p14:creationId xmlns:p14="http://schemas.microsoft.com/office/powerpoint/2010/main" val="11934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that DNPE is a separate state agency from SEAA. </a:t>
            </a:r>
          </a:p>
          <a:p>
            <a:endParaRPr lang="en-US"/>
          </a:p>
          <a:p>
            <a:r>
              <a:rPr lang="en-US"/>
              <a:t>The K12 Scholarship Programs at SEAA rely on DNPE, by law, to confirm that any given school is legally operating in the state. In order to be a Direct Payment School for the Opportunity Scholarship or ESA+ Program, a school must be in compliance with DNPE. </a:t>
            </a:r>
          </a:p>
          <a:p>
            <a:r>
              <a:rPr lang="en-US"/>
              <a:t> </a:t>
            </a:r>
          </a:p>
        </p:txBody>
      </p:sp>
      <p:sp>
        <p:nvSpPr>
          <p:cNvPr id="4" name="Slide Number Placeholder 3"/>
          <p:cNvSpPr>
            <a:spLocks noGrp="1"/>
          </p:cNvSpPr>
          <p:nvPr>
            <p:ph type="sldNum" sz="quarter" idx="5"/>
          </p:nvPr>
        </p:nvSpPr>
        <p:spPr/>
        <p:txBody>
          <a:bodyPr/>
          <a:lstStyle/>
          <a:p>
            <a:fld id="{1153BB3B-7F50-4AB1-8AF1-4D97DD10C20E}" type="slidenum">
              <a:rPr lang="en-US" smtClean="0"/>
              <a:t>5</a:t>
            </a:fld>
            <a:endParaRPr lang="en-US"/>
          </a:p>
        </p:txBody>
      </p:sp>
    </p:spTree>
    <p:extLst>
      <p:ext uri="{BB962C8B-B14F-4D97-AF65-F5344CB8AC3E}">
        <p14:creationId xmlns:p14="http://schemas.microsoft.com/office/powerpoint/2010/main" val="88066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school’s compliance is in question due to its location or to DNPE’s annual requirements not being met, SEAA will not:</a:t>
            </a:r>
          </a:p>
          <a:p>
            <a:pPr marL="171450" indent="-171450">
              <a:buFont typeface="Arial" panose="020B0604020202020204" pitchFamily="34" charset="0"/>
              <a:buChar char="•"/>
            </a:pPr>
            <a:r>
              <a:rPr lang="en-US" dirty="0"/>
              <a:t>register a new school </a:t>
            </a:r>
          </a:p>
          <a:p>
            <a:pPr marL="171450" indent="-171450">
              <a:buFont typeface="Arial" panose="020B0604020202020204" pitchFamily="34" charset="0"/>
              <a:buChar char="•"/>
            </a:pPr>
            <a:r>
              <a:rPr lang="en-US" dirty="0"/>
              <a:t>send funds to an existing school </a:t>
            </a:r>
          </a:p>
        </p:txBody>
      </p:sp>
      <p:sp>
        <p:nvSpPr>
          <p:cNvPr id="4" name="Slide Number Placeholder 3"/>
          <p:cNvSpPr>
            <a:spLocks noGrp="1"/>
          </p:cNvSpPr>
          <p:nvPr>
            <p:ph type="sldNum" sz="quarter" idx="5"/>
          </p:nvPr>
        </p:nvSpPr>
        <p:spPr/>
        <p:txBody>
          <a:bodyPr/>
          <a:lstStyle/>
          <a:p>
            <a:fld id="{1153BB3B-7F50-4AB1-8AF1-4D97DD10C20E}" type="slidenum">
              <a:rPr lang="en-US" smtClean="0"/>
              <a:t>6</a:t>
            </a:fld>
            <a:endParaRPr lang="en-US"/>
          </a:p>
        </p:txBody>
      </p:sp>
    </p:spTree>
    <p:extLst>
      <p:ext uri="{BB962C8B-B14F-4D97-AF65-F5344CB8AC3E}">
        <p14:creationId xmlns:p14="http://schemas.microsoft.com/office/powerpoint/2010/main" val="382660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7</a:t>
            </a:fld>
            <a:endParaRPr lang="en-US"/>
          </a:p>
        </p:txBody>
      </p:sp>
    </p:spTree>
    <p:extLst>
      <p:ext uri="{BB962C8B-B14F-4D97-AF65-F5344CB8AC3E}">
        <p14:creationId xmlns:p14="http://schemas.microsoft.com/office/powerpoint/2010/main" val="15695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Item C in the Nonpublic School Agreement: </a:t>
            </a:r>
          </a:p>
          <a:p>
            <a:endParaRPr lang="en-US"/>
          </a:p>
          <a:p>
            <a:r>
              <a:rPr lang="en-US" b="1"/>
              <a:t>In-Person Instruction Required</a:t>
            </a:r>
            <a:endParaRPr lang="en-US"/>
          </a:p>
          <a:p>
            <a:r>
              <a:rPr lang="en-US"/>
              <a:t>The School certifies that no later than January 1, 2024, it has a location in North Carolina where it provides In-Person Instruction, such that one or more teachers provide educational instruction in-person to students receiving scholarship funds at a facility maintained by the School. The School acknowledges its understanding that remote instruction is not prohibited, but failure to offer In-Person Instruction will result in the School being deemed ineligible to participate in the K12 Programs. </a:t>
            </a:r>
          </a:p>
          <a:p>
            <a:endParaRPr lang="en-US"/>
          </a:p>
          <a:p>
            <a:r>
              <a:rPr lang="en-US"/>
              <a:t>THIS REQUIREMENT IS EFFECTIVE JANUARY 1, 2024. </a:t>
            </a:r>
          </a:p>
        </p:txBody>
      </p:sp>
      <p:sp>
        <p:nvSpPr>
          <p:cNvPr id="4" name="Slide Number Placeholder 3"/>
          <p:cNvSpPr>
            <a:spLocks noGrp="1"/>
          </p:cNvSpPr>
          <p:nvPr>
            <p:ph type="sldNum" sz="quarter" idx="5"/>
          </p:nvPr>
        </p:nvSpPr>
        <p:spPr/>
        <p:txBody>
          <a:bodyPr/>
          <a:lstStyle/>
          <a:p>
            <a:fld id="{1153BB3B-7F50-4AB1-8AF1-4D97DD10C20E}" type="slidenum">
              <a:rPr lang="en-US" smtClean="0"/>
              <a:t>8</a:t>
            </a:fld>
            <a:endParaRPr lang="en-US"/>
          </a:p>
        </p:txBody>
      </p:sp>
    </p:spTree>
    <p:extLst>
      <p:ext uri="{BB962C8B-B14F-4D97-AF65-F5344CB8AC3E}">
        <p14:creationId xmlns:p14="http://schemas.microsoft.com/office/powerpoint/2010/main" val="254807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3BB3B-7F50-4AB1-8AF1-4D97DD10C20E}" type="slidenum">
              <a:rPr lang="en-US" smtClean="0"/>
              <a:t>9</a:t>
            </a:fld>
            <a:endParaRPr lang="en-US"/>
          </a:p>
        </p:txBody>
      </p:sp>
    </p:spTree>
    <p:extLst>
      <p:ext uri="{BB962C8B-B14F-4D97-AF65-F5344CB8AC3E}">
        <p14:creationId xmlns:p14="http://schemas.microsoft.com/office/powerpoint/2010/main" val="311605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02E1-90CA-004F-9C8F-5E28326EB2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B05790-93B2-9DF2-F9EB-8E68842EE4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BA419B-65F9-6128-050C-0CBDCA8FEF71}"/>
              </a:ext>
            </a:extLst>
          </p:cNvPr>
          <p:cNvSpPr>
            <a:spLocks noGrp="1"/>
          </p:cNvSpPr>
          <p:nvPr>
            <p:ph type="dt" sz="half" idx="10"/>
          </p:nvPr>
        </p:nvSpPr>
        <p:spPr/>
        <p:txBody>
          <a:bodyPr/>
          <a:lstStyle/>
          <a:p>
            <a:fld id="{3C4580EF-B23C-4B3E-88FB-C6861BA6C4C1}" type="datetime1">
              <a:rPr lang="en-US" smtClean="0"/>
              <a:t>1/17/2024</a:t>
            </a:fld>
            <a:endParaRPr lang="en-US"/>
          </a:p>
        </p:txBody>
      </p:sp>
      <p:sp>
        <p:nvSpPr>
          <p:cNvPr id="5" name="Footer Placeholder 4">
            <a:extLst>
              <a:ext uri="{FF2B5EF4-FFF2-40B4-BE49-F238E27FC236}">
                <a16:creationId xmlns:a16="http://schemas.microsoft.com/office/drawing/2014/main" id="{02D88C77-659E-7B51-2C22-E341767AB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120E8-D12C-73EB-4EFA-C550F1218D25}"/>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90946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F9E2-F00C-58BF-302E-4BBB7465E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963F1-418C-2C5F-B526-C0655DA7BE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E4C8C-5CAD-C1BF-8583-258225C4F98B}"/>
              </a:ext>
            </a:extLst>
          </p:cNvPr>
          <p:cNvSpPr>
            <a:spLocks noGrp="1"/>
          </p:cNvSpPr>
          <p:nvPr>
            <p:ph type="dt" sz="half" idx="10"/>
          </p:nvPr>
        </p:nvSpPr>
        <p:spPr/>
        <p:txBody>
          <a:bodyPr/>
          <a:lstStyle/>
          <a:p>
            <a:fld id="{D42BA7B4-EDD1-4145-B7FC-FC699B3C0FBF}" type="datetime1">
              <a:rPr lang="en-US" smtClean="0"/>
              <a:t>1/17/2024</a:t>
            </a:fld>
            <a:endParaRPr lang="en-US"/>
          </a:p>
        </p:txBody>
      </p:sp>
      <p:sp>
        <p:nvSpPr>
          <p:cNvPr id="5" name="Footer Placeholder 4">
            <a:extLst>
              <a:ext uri="{FF2B5EF4-FFF2-40B4-BE49-F238E27FC236}">
                <a16:creationId xmlns:a16="http://schemas.microsoft.com/office/drawing/2014/main" id="{5ACD9DBB-DAD0-1E17-1731-994A08443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BB13C-1248-8C1D-1D71-4B089F7DFB58}"/>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294975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056FA8-F1D8-B2B6-4060-51D80E52A2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000C3-920B-7CE6-9063-FDF885875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CA41E-BFEE-557E-C68A-DBF4D6FC3ED6}"/>
              </a:ext>
            </a:extLst>
          </p:cNvPr>
          <p:cNvSpPr>
            <a:spLocks noGrp="1"/>
          </p:cNvSpPr>
          <p:nvPr>
            <p:ph type="dt" sz="half" idx="10"/>
          </p:nvPr>
        </p:nvSpPr>
        <p:spPr/>
        <p:txBody>
          <a:bodyPr/>
          <a:lstStyle/>
          <a:p>
            <a:fld id="{0C21ABB2-B13F-4BD2-905C-4C877C30E541}" type="datetime1">
              <a:rPr lang="en-US" smtClean="0"/>
              <a:t>1/17/2024</a:t>
            </a:fld>
            <a:endParaRPr lang="en-US"/>
          </a:p>
        </p:txBody>
      </p:sp>
      <p:sp>
        <p:nvSpPr>
          <p:cNvPr id="5" name="Footer Placeholder 4">
            <a:extLst>
              <a:ext uri="{FF2B5EF4-FFF2-40B4-BE49-F238E27FC236}">
                <a16:creationId xmlns:a16="http://schemas.microsoft.com/office/drawing/2014/main" id="{E0F7FAFB-B0E2-E432-AFCD-A2C7D3DB8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3AFDF-7246-8AE8-FB32-C2B1EA8992CE}"/>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6011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2" name="Picture 21" descr="A picture containing text&#10;&#10;Description automatically generated">
            <a:extLst>
              <a:ext uri="{FF2B5EF4-FFF2-40B4-BE49-F238E27FC236}">
                <a16:creationId xmlns:a16="http://schemas.microsoft.com/office/drawing/2014/main" id="{827ED05D-90F5-53B1-B0E8-5EDEF06496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descr="Logo&#10;&#10;Description automatically generated">
            <a:extLst>
              <a:ext uri="{FF2B5EF4-FFF2-40B4-BE49-F238E27FC236}">
                <a16:creationId xmlns:a16="http://schemas.microsoft.com/office/drawing/2014/main" id="{69C19A71-4B35-D94C-881C-80D93D03EB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91" y="5809891"/>
            <a:ext cx="2723435" cy="767609"/>
          </a:xfrm>
          <a:prstGeom prst="rect">
            <a:avLst/>
          </a:prstGeom>
        </p:spPr>
      </p:pic>
      <p:sp>
        <p:nvSpPr>
          <p:cNvPr id="3" name="Rectangle 2">
            <a:extLst>
              <a:ext uri="{FF2B5EF4-FFF2-40B4-BE49-F238E27FC236}">
                <a16:creationId xmlns:a16="http://schemas.microsoft.com/office/drawing/2014/main" id="{D0112517-41E1-E144-F5E8-892EE10A5FD1}"/>
              </a:ext>
            </a:extLst>
          </p:cNvPr>
          <p:cNvSpPr/>
          <p:nvPr userDrawn="1"/>
        </p:nvSpPr>
        <p:spPr>
          <a:xfrm>
            <a:off x="5633049" y="2070340"/>
            <a:ext cx="6558952" cy="2958860"/>
          </a:xfrm>
          <a:prstGeom prst="rect">
            <a:avLst/>
          </a:prstGeom>
          <a:solidFill>
            <a:srgbClr val="55B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87077AF-5058-FD4E-D537-86A6E94CA86D}"/>
              </a:ext>
            </a:extLst>
          </p:cNvPr>
          <p:cNvSpPr txBox="1"/>
          <p:nvPr userDrawn="1"/>
        </p:nvSpPr>
        <p:spPr>
          <a:xfrm>
            <a:off x="5313871" y="2500404"/>
            <a:ext cx="6435306" cy="1200329"/>
          </a:xfrm>
          <a:prstGeom prst="rect">
            <a:avLst/>
          </a:prstGeom>
          <a:noFill/>
        </p:spPr>
        <p:txBody>
          <a:bodyPr wrap="square" rtlCol="0">
            <a:spAutoFit/>
          </a:bodyPr>
          <a:lstStyle/>
          <a:p>
            <a:pPr algn="r"/>
            <a:r>
              <a:rPr lang="en-US" sz="3600">
                <a:solidFill>
                  <a:schemeClr val="tx2"/>
                </a:solidFill>
                <a:latin typeface="Sofia Pro" panose="00000500000000000000" pitchFamily="50" charset="0"/>
              </a:rPr>
              <a:t>NORTH CAROLINA K12 SCHOLARSHIP PROGRAMS</a:t>
            </a:r>
          </a:p>
        </p:txBody>
      </p:sp>
      <p:cxnSp>
        <p:nvCxnSpPr>
          <p:cNvPr id="32" name="Straight Connector 31">
            <a:extLst>
              <a:ext uri="{FF2B5EF4-FFF2-40B4-BE49-F238E27FC236}">
                <a16:creationId xmlns:a16="http://schemas.microsoft.com/office/drawing/2014/main" id="{9397F125-3558-80B0-07F6-149C6C0A2F40}"/>
              </a:ext>
            </a:extLst>
          </p:cNvPr>
          <p:cNvCxnSpPr/>
          <p:nvPr userDrawn="1"/>
        </p:nvCxnSpPr>
        <p:spPr>
          <a:xfrm>
            <a:off x="6096000" y="3769743"/>
            <a:ext cx="565317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B784993-B2A5-00D3-3673-02C80D24DB7E}"/>
              </a:ext>
            </a:extLst>
          </p:cNvPr>
          <p:cNvSpPr txBox="1"/>
          <p:nvPr userDrawn="1"/>
        </p:nvSpPr>
        <p:spPr>
          <a:xfrm>
            <a:off x="5633047" y="3902197"/>
            <a:ext cx="6116129" cy="1015663"/>
          </a:xfrm>
          <a:prstGeom prst="rect">
            <a:avLst/>
          </a:prstGeom>
          <a:noFill/>
        </p:spPr>
        <p:txBody>
          <a:bodyPr wrap="square" rtlCol="0">
            <a:spAutoFit/>
          </a:bodyPr>
          <a:lstStyle/>
          <a:p>
            <a:pPr algn="r"/>
            <a:r>
              <a:rPr lang="en-US" sz="2000">
                <a:solidFill>
                  <a:schemeClr val="tx2"/>
                </a:solidFill>
                <a:latin typeface="Sofia Pro" panose="00000500000000000000" pitchFamily="50" charset="0"/>
              </a:rPr>
              <a:t>Updates for Nonpublic Schools: </a:t>
            </a:r>
          </a:p>
          <a:p>
            <a:pPr algn="r"/>
            <a:r>
              <a:rPr lang="en-US" sz="2000" i="1">
                <a:solidFill>
                  <a:schemeClr val="tx2"/>
                </a:solidFill>
                <a:latin typeface="Sofia Pro" panose="00000500000000000000" pitchFamily="50" charset="0"/>
              </a:rPr>
              <a:t>changes as a result of the 2023 Appropriations Act</a:t>
            </a:r>
            <a:br>
              <a:rPr lang="en-US" sz="2000">
                <a:solidFill>
                  <a:schemeClr val="tx2"/>
                </a:solidFill>
                <a:latin typeface="Sofia Pro" panose="00000500000000000000" pitchFamily="50" charset="0"/>
              </a:rPr>
            </a:br>
            <a:endParaRPr lang="en-US" sz="2000">
              <a:solidFill>
                <a:schemeClr val="tx2"/>
              </a:solidFill>
              <a:latin typeface="Sofia Pro" panose="00000500000000000000" pitchFamily="50" charset="0"/>
            </a:endParaRPr>
          </a:p>
        </p:txBody>
      </p:sp>
    </p:spTree>
    <p:extLst>
      <p:ext uri="{BB962C8B-B14F-4D97-AF65-F5344CB8AC3E}">
        <p14:creationId xmlns:p14="http://schemas.microsoft.com/office/powerpoint/2010/main" val="2097626356"/>
      </p:ext>
    </p:extLst>
  </p:cSld>
  <p:clrMapOvr>
    <a:masterClrMapping/>
  </p:clrMapOvr>
  <p:extLst>
    <p:ext uri="{DCECCB84-F9BA-43D5-87BE-67443E8EF086}">
      <p15:sldGuideLst xmlns:p15="http://schemas.microsoft.com/office/powerpoint/2012/main">
        <p15:guide id="1" orient="horz" pos="1032">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7A131-EA81-72C1-E83C-D163D96651BD}"/>
              </a:ext>
            </a:extLst>
          </p:cNvPr>
          <p:cNvSpPr/>
          <p:nvPr userDrawn="1"/>
        </p:nvSpPr>
        <p:spPr>
          <a:xfrm>
            <a:off x="0" y="-1"/>
            <a:ext cx="4752975" cy="6858000"/>
          </a:xfrm>
          <a:prstGeom prst="rect">
            <a:avLst/>
          </a:prstGeom>
          <a:solidFill>
            <a:srgbClr val="0436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1D9112-FD2A-0148-5469-1138BC14B0B7}"/>
              </a:ext>
            </a:extLst>
          </p:cNvPr>
          <p:cNvSpPr/>
          <p:nvPr userDrawn="1"/>
        </p:nvSpPr>
        <p:spPr>
          <a:xfrm>
            <a:off x="0" y="0"/>
            <a:ext cx="180975"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B5536-CE26-4871-8847-AF393CD7201C}"/>
              </a:ext>
            </a:extLst>
          </p:cNvPr>
          <p:cNvSpPr txBox="1"/>
          <p:nvPr userDrawn="1"/>
        </p:nvSpPr>
        <p:spPr>
          <a:xfrm>
            <a:off x="180974" y="292160"/>
            <a:ext cx="4572001" cy="1446550"/>
          </a:xfrm>
          <a:prstGeom prst="rect">
            <a:avLst/>
          </a:prstGeom>
          <a:noFill/>
        </p:spPr>
        <p:txBody>
          <a:bodyPr wrap="square" rtlCol="0">
            <a:spAutoFit/>
          </a:bodyPr>
          <a:lstStyle/>
          <a:p>
            <a:pPr algn="ctr"/>
            <a:r>
              <a:rPr lang="en-US" sz="4000">
                <a:solidFill>
                  <a:schemeClr val="accent6"/>
                </a:solidFill>
                <a:latin typeface="Sofia Pro" panose="00000500000000000000" pitchFamily="50" charset="0"/>
              </a:rPr>
              <a:t>NCSEAA</a:t>
            </a:r>
            <a:br>
              <a:rPr lang="en-US" sz="3600">
                <a:solidFill>
                  <a:schemeClr val="accent6"/>
                </a:solidFill>
                <a:latin typeface="Sofia Pro" panose="00000500000000000000" pitchFamily="50" charset="0"/>
              </a:rPr>
            </a:br>
            <a:r>
              <a:rPr lang="en-US" sz="2400">
                <a:solidFill>
                  <a:schemeClr val="accent6"/>
                </a:solidFill>
                <a:latin typeface="Sofia Pro" panose="00000500000000000000" pitchFamily="50" charset="0"/>
              </a:rPr>
              <a:t>North Carolina Student Education Assistance Authority</a:t>
            </a:r>
            <a:endParaRPr lang="en-US" sz="3600">
              <a:solidFill>
                <a:schemeClr val="accent6"/>
              </a:solidFill>
              <a:latin typeface="Sofia Pro" panose="00000500000000000000" pitchFamily="50" charset="0"/>
            </a:endParaRPr>
          </a:p>
        </p:txBody>
      </p:sp>
      <p:sp>
        <p:nvSpPr>
          <p:cNvPr id="7" name="TextBox 6">
            <a:extLst>
              <a:ext uri="{FF2B5EF4-FFF2-40B4-BE49-F238E27FC236}">
                <a16:creationId xmlns:a16="http://schemas.microsoft.com/office/drawing/2014/main" id="{687B2635-33E8-9B1A-534A-CC5E3D40C617}"/>
              </a:ext>
            </a:extLst>
          </p:cNvPr>
          <p:cNvSpPr txBox="1"/>
          <p:nvPr userDrawn="1"/>
        </p:nvSpPr>
        <p:spPr>
          <a:xfrm>
            <a:off x="180975" y="2736502"/>
            <a:ext cx="4572000" cy="1384995"/>
          </a:xfrm>
          <a:prstGeom prst="rect">
            <a:avLst/>
          </a:prstGeom>
          <a:noFill/>
        </p:spPr>
        <p:txBody>
          <a:bodyPr wrap="square">
            <a:spAutoFit/>
          </a:bodyPr>
          <a:lstStyle/>
          <a:p>
            <a:pPr algn="ctr">
              <a:lnSpc>
                <a:spcPct val="100000"/>
              </a:lnSpc>
            </a:pPr>
            <a:r>
              <a:rPr lang="en-US" sz="2800">
                <a:solidFill>
                  <a:schemeClr val="accent6"/>
                </a:solidFill>
                <a:latin typeface="Sofia Pro" panose="00000500000000000000" pitchFamily="50" charset="0"/>
              </a:rPr>
              <a:t>Helping North Carolina Students Plan and Pay </a:t>
            </a:r>
          </a:p>
          <a:p>
            <a:pPr algn="ctr">
              <a:lnSpc>
                <a:spcPct val="100000"/>
              </a:lnSpc>
            </a:pPr>
            <a:r>
              <a:rPr lang="en-US" sz="2800">
                <a:solidFill>
                  <a:schemeClr val="accent6"/>
                </a:solidFill>
                <a:latin typeface="Sofia Pro" panose="00000500000000000000" pitchFamily="50" charset="0"/>
              </a:rPr>
              <a:t>for Their Education</a:t>
            </a:r>
          </a:p>
        </p:txBody>
      </p:sp>
      <p:cxnSp>
        <p:nvCxnSpPr>
          <p:cNvPr id="9" name="Straight Connector 8">
            <a:extLst>
              <a:ext uri="{FF2B5EF4-FFF2-40B4-BE49-F238E27FC236}">
                <a16:creationId xmlns:a16="http://schemas.microsoft.com/office/drawing/2014/main" id="{0E26A8B3-95E8-18F5-E477-FA5ECBD2F54A}"/>
              </a:ext>
            </a:extLst>
          </p:cNvPr>
          <p:cNvCxnSpPr>
            <a:cxnSpLocks/>
          </p:cNvCxnSpPr>
          <p:nvPr userDrawn="1"/>
        </p:nvCxnSpPr>
        <p:spPr>
          <a:xfrm>
            <a:off x="742950" y="2177133"/>
            <a:ext cx="32956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AF40FDC8-2268-F782-7B71-8D4F629D7A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5754" t="29552" r="34503" b="32863"/>
          <a:stretch>
            <a:fillRect/>
          </a:stretch>
        </p:blipFill>
        <p:spPr bwMode="auto">
          <a:xfrm>
            <a:off x="6944756" y="260502"/>
            <a:ext cx="1261244" cy="1170873"/>
          </a:xfrm>
          <a:prstGeom prst="rect">
            <a:avLst/>
          </a:prstGeom>
          <a:noFill/>
          <a:ln>
            <a:noFill/>
          </a:ln>
          <a:effectLst/>
          <a:extLst>
            <a:ext uri="{909E8E84-426E-40DD-AFC4-6F175D3DCCD1}">
              <a14:hiddenFill xmlns:a14="http://schemas.microsoft.com/office/drawing/2010/main">
                <a:solidFill>
                  <a:srgbClr val="008357"/>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Box 16">
            <a:extLst>
              <a:ext uri="{FF2B5EF4-FFF2-40B4-BE49-F238E27FC236}">
                <a16:creationId xmlns:a16="http://schemas.microsoft.com/office/drawing/2014/main" id="{30B41F39-B392-8399-22CD-28742CA5DCFC}"/>
              </a:ext>
            </a:extLst>
          </p:cNvPr>
          <p:cNvSpPr txBox="1"/>
          <p:nvPr userDrawn="1"/>
        </p:nvSpPr>
        <p:spPr>
          <a:xfrm>
            <a:off x="8340454" y="329008"/>
            <a:ext cx="1876350" cy="954107"/>
          </a:xfrm>
          <a:prstGeom prst="rect">
            <a:avLst/>
          </a:prstGeom>
          <a:noFill/>
        </p:spPr>
        <p:txBody>
          <a:bodyPr wrap="square" rtlCol="0">
            <a:spAutoFit/>
          </a:bodyPr>
          <a:lstStyle/>
          <a:p>
            <a:pPr algn="ctr"/>
            <a:r>
              <a:rPr lang="en-US" sz="2800"/>
              <a:t>K12 Programs </a:t>
            </a:r>
          </a:p>
        </p:txBody>
      </p:sp>
      <p:grpSp>
        <p:nvGrpSpPr>
          <p:cNvPr id="48" name="Group 47">
            <a:extLst>
              <a:ext uri="{FF2B5EF4-FFF2-40B4-BE49-F238E27FC236}">
                <a16:creationId xmlns:a16="http://schemas.microsoft.com/office/drawing/2014/main" id="{3EFA79D5-FAB1-7EA2-6F4E-D4A02EE5BB82}"/>
              </a:ext>
            </a:extLst>
          </p:cNvPr>
          <p:cNvGrpSpPr/>
          <p:nvPr userDrawn="1"/>
        </p:nvGrpSpPr>
        <p:grpSpPr>
          <a:xfrm>
            <a:off x="5174980" y="2142528"/>
            <a:ext cx="7141530" cy="3869533"/>
            <a:chOff x="4908280" y="1838476"/>
            <a:chExt cx="7141530" cy="3869533"/>
          </a:xfrm>
        </p:grpSpPr>
        <p:pic>
          <p:nvPicPr>
            <p:cNvPr id="13" name="Picture 5">
              <a:extLst>
                <a:ext uri="{FF2B5EF4-FFF2-40B4-BE49-F238E27FC236}">
                  <a16:creationId xmlns:a16="http://schemas.microsoft.com/office/drawing/2014/main" id="{0E9BFF6F-0809-747B-8EC8-EBCCFE990A1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702" t="8708" r="8972" b="8835"/>
            <a:stretch>
              <a:fillRect/>
            </a:stretch>
          </p:blipFill>
          <p:spPr bwMode="auto">
            <a:xfrm>
              <a:off x="4968616" y="3456770"/>
              <a:ext cx="644276" cy="646332"/>
            </a:xfrm>
            <a:prstGeom prst="rect">
              <a:avLst/>
            </a:prstGeom>
            <a:noFill/>
            <a:ln>
              <a:noFill/>
            </a:ln>
            <a:effectLst/>
            <a:extLst>
              <a:ext uri="{909E8E84-426E-40DD-AFC4-6F175D3DCCD1}">
                <a14:hiddenFill xmlns:a14="http://schemas.microsoft.com/office/drawing/2010/main">
                  <a:solidFill>
                    <a:srgbClr val="008357"/>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a:extLst>
                <a:ext uri="{FF2B5EF4-FFF2-40B4-BE49-F238E27FC236}">
                  <a16:creationId xmlns:a16="http://schemas.microsoft.com/office/drawing/2014/main" id="{5A49177E-2649-F339-67AF-7E056F3F9BE0}"/>
                </a:ext>
              </a:extLst>
            </p:cNvPr>
            <p:cNvSpPr txBox="1"/>
            <p:nvPr userDrawn="1"/>
          </p:nvSpPr>
          <p:spPr>
            <a:xfrm>
              <a:off x="5691400" y="3485063"/>
              <a:ext cx="2247900" cy="646331"/>
            </a:xfrm>
            <a:prstGeom prst="rect">
              <a:avLst/>
            </a:prstGeom>
            <a:noFill/>
          </p:spPr>
          <p:txBody>
            <a:bodyPr wrap="square" rtlCol="0">
              <a:spAutoFit/>
            </a:bodyPr>
            <a:lstStyle/>
            <a:p>
              <a:r>
                <a:rPr lang="en-US"/>
                <a:t>College Foundation of North Carolina</a:t>
              </a:r>
            </a:p>
          </p:txBody>
        </p:sp>
        <p:sp>
          <p:nvSpPr>
            <p:cNvPr id="15" name="TextBox 14">
              <a:extLst>
                <a:ext uri="{FF2B5EF4-FFF2-40B4-BE49-F238E27FC236}">
                  <a16:creationId xmlns:a16="http://schemas.microsoft.com/office/drawing/2014/main" id="{EB0F3457-3D24-C97C-3256-3CB47631E6EC}"/>
                </a:ext>
              </a:extLst>
            </p:cNvPr>
            <p:cNvSpPr txBox="1"/>
            <p:nvPr userDrawn="1"/>
          </p:nvSpPr>
          <p:spPr>
            <a:xfrm>
              <a:off x="5693453" y="1927757"/>
              <a:ext cx="2247900" cy="646331"/>
            </a:xfrm>
            <a:prstGeom prst="rect">
              <a:avLst/>
            </a:prstGeom>
            <a:noFill/>
          </p:spPr>
          <p:txBody>
            <a:bodyPr wrap="square" rtlCol="0">
              <a:spAutoFit/>
            </a:bodyPr>
            <a:lstStyle/>
            <a:p>
              <a:r>
                <a:rPr lang="en-US"/>
                <a:t>Higher Ed Grants &amp; Scholarships</a:t>
              </a:r>
            </a:p>
          </p:txBody>
        </p:sp>
        <p:pic>
          <p:nvPicPr>
            <p:cNvPr id="27" name="Picture 26">
              <a:extLst>
                <a:ext uri="{FF2B5EF4-FFF2-40B4-BE49-F238E27FC236}">
                  <a16:creationId xmlns:a16="http://schemas.microsoft.com/office/drawing/2014/main" id="{C43AD042-F122-3634-3A3C-C25CCF814A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8280" y="1838476"/>
              <a:ext cx="786068" cy="786068"/>
            </a:xfrm>
            <a:prstGeom prst="rect">
              <a:avLst/>
            </a:prstGeom>
          </p:spPr>
        </p:pic>
        <p:pic>
          <p:nvPicPr>
            <p:cNvPr id="12" name="Picture 4">
              <a:extLst>
                <a:ext uri="{FF2B5EF4-FFF2-40B4-BE49-F238E27FC236}">
                  <a16:creationId xmlns:a16="http://schemas.microsoft.com/office/drawing/2014/main" id="{74546CD1-732F-98F4-4937-EA68DBA52A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76037" y="5022566"/>
              <a:ext cx="636855" cy="646332"/>
            </a:xfrm>
            <a:prstGeom prst="rect">
              <a:avLst/>
            </a:prstGeom>
            <a:noFill/>
            <a:ln>
              <a:noFill/>
            </a:ln>
            <a:effectLst/>
            <a:extLst>
              <a:ext uri="{909E8E84-426E-40DD-AFC4-6F175D3DCCD1}">
                <a14:hiddenFill xmlns:a14="http://schemas.microsoft.com/office/drawing/2010/main">
                  <a:solidFill>
                    <a:srgbClr val="008357"/>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 name="TextBox 31">
              <a:extLst>
                <a:ext uri="{FF2B5EF4-FFF2-40B4-BE49-F238E27FC236}">
                  <a16:creationId xmlns:a16="http://schemas.microsoft.com/office/drawing/2014/main" id="{D0B9BCAC-FF75-79A6-1D63-8A63EC1BD805}"/>
                </a:ext>
              </a:extLst>
            </p:cNvPr>
            <p:cNvSpPr txBox="1"/>
            <p:nvPr userDrawn="1"/>
          </p:nvSpPr>
          <p:spPr>
            <a:xfrm>
              <a:off x="5691961" y="5061678"/>
              <a:ext cx="2558018" cy="646331"/>
            </a:xfrm>
            <a:prstGeom prst="rect">
              <a:avLst/>
            </a:prstGeom>
            <a:noFill/>
          </p:spPr>
          <p:txBody>
            <a:bodyPr wrap="square" rtlCol="0">
              <a:spAutoFit/>
            </a:bodyPr>
            <a:lstStyle/>
            <a:p>
              <a:r>
                <a:rPr lang="en-US"/>
                <a:t>Residency </a:t>
              </a:r>
              <a:br>
                <a:rPr lang="en-US"/>
              </a:br>
              <a:r>
                <a:rPr lang="en-US"/>
                <a:t>Determination Service</a:t>
              </a:r>
            </a:p>
          </p:txBody>
        </p:sp>
        <p:pic>
          <p:nvPicPr>
            <p:cNvPr id="29" name="Picture 28">
              <a:extLst>
                <a:ext uri="{FF2B5EF4-FFF2-40B4-BE49-F238E27FC236}">
                  <a16:creationId xmlns:a16="http://schemas.microsoft.com/office/drawing/2014/main" id="{2C3DB47A-558D-08B7-29D5-BF88A3C3F7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48876" y="1838476"/>
              <a:ext cx="765583" cy="702861"/>
            </a:xfrm>
            <a:prstGeom prst="rect">
              <a:avLst/>
            </a:prstGeom>
          </p:spPr>
        </p:pic>
        <p:sp>
          <p:nvSpPr>
            <p:cNvPr id="33" name="TextBox 32">
              <a:extLst>
                <a:ext uri="{FF2B5EF4-FFF2-40B4-BE49-F238E27FC236}">
                  <a16:creationId xmlns:a16="http://schemas.microsoft.com/office/drawing/2014/main" id="{E8321F26-7EFB-4318-EDB5-7EC61B53149A}"/>
                </a:ext>
              </a:extLst>
            </p:cNvPr>
            <p:cNvSpPr txBox="1"/>
            <p:nvPr userDrawn="1"/>
          </p:nvSpPr>
          <p:spPr>
            <a:xfrm>
              <a:off x="9736678" y="1912135"/>
              <a:ext cx="2247900" cy="646331"/>
            </a:xfrm>
            <a:prstGeom prst="rect">
              <a:avLst/>
            </a:prstGeom>
            <a:noFill/>
          </p:spPr>
          <p:txBody>
            <a:bodyPr wrap="square" rtlCol="0">
              <a:spAutoFit/>
            </a:bodyPr>
            <a:lstStyle/>
            <a:p>
              <a:r>
                <a:rPr lang="en-US"/>
                <a:t>Career-Specific</a:t>
              </a:r>
              <a:br>
                <a:rPr lang="en-US"/>
              </a:br>
              <a:r>
                <a:rPr lang="en-US"/>
                <a:t>Programs</a:t>
              </a:r>
            </a:p>
          </p:txBody>
        </p:sp>
        <p:grpSp>
          <p:nvGrpSpPr>
            <p:cNvPr id="45" name="Group 44">
              <a:extLst>
                <a:ext uri="{FF2B5EF4-FFF2-40B4-BE49-F238E27FC236}">
                  <a16:creationId xmlns:a16="http://schemas.microsoft.com/office/drawing/2014/main" id="{F770F8FD-1512-E86C-46D4-5C340908F895}"/>
                </a:ext>
              </a:extLst>
            </p:cNvPr>
            <p:cNvGrpSpPr/>
            <p:nvPr userDrawn="1"/>
          </p:nvGrpSpPr>
          <p:grpSpPr>
            <a:xfrm>
              <a:off x="8988041" y="4999622"/>
              <a:ext cx="3061769" cy="691792"/>
              <a:chOff x="8971095" y="4820852"/>
              <a:chExt cx="3061769" cy="691792"/>
            </a:xfrm>
          </p:grpSpPr>
          <p:pic>
            <p:nvPicPr>
              <p:cNvPr id="31" name="Picture 30">
                <a:extLst>
                  <a:ext uri="{FF2B5EF4-FFF2-40B4-BE49-F238E27FC236}">
                    <a16:creationId xmlns:a16="http://schemas.microsoft.com/office/drawing/2014/main" id="{C6826813-FC39-C13A-5E8C-C37A85A15B9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71095" y="4820852"/>
                <a:ext cx="765583" cy="691792"/>
              </a:xfrm>
              <a:prstGeom prst="rect">
                <a:avLst/>
              </a:prstGeom>
            </p:spPr>
          </p:pic>
          <p:sp>
            <p:nvSpPr>
              <p:cNvPr id="34" name="TextBox 33">
                <a:extLst>
                  <a:ext uri="{FF2B5EF4-FFF2-40B4-BE49-F238E27FC236}">
                    <a16:creationId xmlns:a16="http://schemas.microsoft.com/office/drawing/2014/main" id="{843474FB-B1FE-4C4E-A9E1-7E3E09D582AB}"/>
                  </a:ext>
                </a:extLst>
              </p:cNvPr>
              <p:cNvSpPr txBox="1"/>
              <p:nvPr userDrawn="1"/>
            </p:nvSpPr>
            <p:spPr>
              <a:xfrm>
                <a:off x="9784964" y="5004812"/>
                <a:ext cx="2247900" cy="369332"/>
              </a:xfrm>
              <a:prstGeom prst="rect">
                <a:avLst/>
              </a:prstGeom>
              <a:noFill/>
            </p:spPr>
            <p:txBody>
              <a:bodyPr wrap="square" rtlCol="0">
                <a:spAutoFit/>
              </a:bodyPr>
              <a:lstStyle/>
              <a:p>
                <a:r>
                  <a:rPr lang="en-US"/>
                  <a:t>529 Savings Plan</a:t>
                </a:r>
              </a:p>
            </p:txBody>
          </p:sp>
        </p:grpSp>
        <p:pic>
          <p:nvPicPr>
            <p:cNvPr id="36" name="Picture 35">
              <a:extLst>
                <a:ext uri="{FF2B5EF4-FFF2-40B4-BE49-F238E27FC236}">
                  <a16:creationId xmlns:a16="http://schemas.microsoft.com/office/drawing/2014/main" id="{EF3D7036-F108-6761-1D22-269CB9DDD9D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01226" y="3430497"/>
              <a:ext cx="707848" cy="707848"/>
            </a:xfrm>
            <a:prstGeom prst="rect">
              <a:avLst/>
            </a:prstGeom>
          </p:spPr>
        </p:pic>
        <p:sp>
          <p:nvSpPr>
            <p:cNvPr id="37" name="TextBox 36">
              <a:extLst>
                <a:ext uri="{FF2B5EF4-FFF2-40B4-BE49-F238E27FC236}">
                  <a16:creationId xmlns:a16="http://schemas.microsoft.com/office/drawing/2014/main" id="{264725B9-2AE7-9ADE-80C0-073D131EA076}"/>
                </a:ext>
              </a:extLst>
            </p:cNvPr>
            <p:cNvSpPr txBox="1"/>
            <p:nvPr userDrawn="1"/>
          </p:nvSpPr>
          <p:spPr>
            <a:xfrm>
              <a:off x="9753624" y="3494279"/>
              <a:ext cx="2247900" cy="646331"/>
            </a:xfrm>
            <a:prstGeom prst="rect">
              <a:avLst/>
            </a:prstGeom>
            <a:noFill/>
          </p:spPr>
          <p:txBody>
            <a:bodyPr wrap="square" rtlCol="0">
              <a:spAutoFit/>
            </a:bodyPr>
            <a:lstStyle/>
            <a:p>
              <a:r>
                <a:rPr lang="en-US"/>
                <a:t>Federal &amp; State</a:t>
              </a:r>
              <a:br>
                <a:rPr lang="en-US"/>
              </a:br>
              <a:r>
                <a:rPr lang="en-US"/>
                <a:t>Loan Servicing</a:t>
              </a:r>
            </a:p>
          </p:txBody>
        </p:sp>
      </p:grpSp>
      <p:cxnSp>
        <p:nvCxnSpPr>
          <p:cNvPr id="50" name="Straight Connector 49">
            <a:extLst>
              <a:ext uri="{FF2B5EF4-FFF2-40B4-BE49-F238E27FC236}">
                <a16:creationId xmlns:a16="http://schemas.microsoft.com/office/drawing/2014/main" id="{020883DE-105D-E1EA-F99C-33410DC98995}"/>
              </a:ext>
            </a:extLst>
          </p:cNvPr>
          <p:cNvCxnSpPr>
            <a:cxnSpLocks/>
          </p:cNvCxnSpPr>
          <p:nvPr userDrawn="1"/>
        </p:nvCxnSpPr>
        <p:spPr>
          <a:xfrm>
            <a:off x="5806816" y="1719660"/>
            <a:ext cx="541972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638205"/>
      </p:ext>
    </p:extLst>
  </p:cSld>
  <p:clrMapOvr>
    <a:masterClrMapping/>
  </p:clrMapOvr>
  <p:extLst>
    <p:ext uri="{DCECCB84-F9BA-43D5-87BE-67443E8EF086}">
      <p15:sldGuideLst xmlns:p15="http://schemas.microsoft.com/office/powerpoint/2012/main">
        <p15:guide id="2" pos="60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9666-C5EE-4EC7-F9C1-7CEC59E7F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571655-B405-FD8B-8EBE-74742A7F8C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77BDD-E46F-5865-C743-28B47B6FBE52}"/>
              </a:ext>
            </a:extLst>
          </p:cNvPr>
          <p:cNvSpPr>
            <a:spLocks noGrp="1"/>
          </p:cNvSpPr>
          <p:nvPr>
            <p:ph type="dt" sz="half" idx="10"/>
          </p:nvPr>
        </p:nvSpPr>
        <p:spPr/>
        <p:txBody>
          <a:bodyPr/>
          <a:lstStyle/>
          <a:p>
            <a:fld id="{CA09E85A-EAB2-4317-98CA-EDD526553066}" type="datetime1">
              <a:rPr lang="en-US" smtClean="0"/>
              <a:t>1/17/2024</a:t>
            </a:fld>
            <a:endParaRPr lang="en-US"/>
          </a:p>
        </p:txBody>
      </p:sp>
      <p:sp>
        <p:nvSpPr>
          <p:cNvPr id="5" name="Footer Placeholder 4">
            <a:extLst>
              <a:ext uri="{FF2B5EF4-FFF2-40B4-BE49-F238E27FC236}">
                <a16:creationId xmlns:a16="http://schemas.microsoft.com/office/drawing/2014/main" id="{2DB245C5-7D19-F521-B7DE-FEDE29A6C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63B01-DA4A-8803-7B24-3A3E7F5129E9}"/>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4266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EAAD-91FE-21F3-8303-48414DA6C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C53C2A-DB87-D373-CDC3-BB87EDDE13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0191F1-4DC0-D65F-E6D8-A91E2898B6C5}"/>
              </a:ext>
            </a:extLst>
          </p:cNvPr>
          <p:cNvSpPr>
            <a:spLocks noGrp="1"/>
          </p:cNvSpPr>
          <p:nvPr>
            <p:ph type="dt" sz="half" idx="10"/>
          </p:nvPr>
        </p:nvSpPr>
        <p:spPr/>
        <p:txBody>
          <a:bodyPr/>
          <a:lstStyle/>
          <a:p>
            <a:fld id="{4458F195-A4C4-4B51-AFD9-76F4F64A06A8}" type="datetime1">
              <a:rPr lang="en-US" smtClean="0"/>
              <a:t>1/17/2024</a:t>
            </a:fld>
            <a:endParaRPr lang="en-US"/>
          </a:p>
        </p:txBody>
      </p:sp>
      <p:sp>
        <p:nvSpPr>
          <p:cNvPr id="5" name="Footer Placeholder 4">
            <a:extLst>
              <a:ext uri="{FF2B5EF4-FFF2-40B4-BE49-F238E27FC236}">
                <a16:creationId xmlns:a16="http://schemas.microsoft.com/office/drawing/2014/main" id="{B616D732-D76E-B1D6-4F42-C70F6B378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4A8C3-E859-A355-6C29-D60D13AF1A57}"/>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373458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B6F7-FDEF-D2A4-0206-7B5D1ACBC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9F304-2EF1-86D9-54E0-F5FAE7B108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4FAA5-DED4-37C1-0B2C-336B13A13A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D9D877-80FE-DF4F-494A-A02CBE0FEB91}"/>
              </a:ext>
            </a:extLst>
          </p:cNvPr>
          <p:cNvSpPr>
            <a:spLocks noGrp="1"/>
          </p:cNvSpPr>
          <p:nvPr>
            <p:ph type="dt" sz="half" idx="10"/>
          </p:nvPr>
        </p:nvSpPr>
        <p:spPr/>
        <p:txBody>
          <a:bodyPr/>
          <a:lstStyle/>
          <a:p>
            <a:fld id="{0C8C6AF9-08C1-4765-BBC1-C25C881EDF48}" type="datetime1">
              <a:rPr lang="en-US" smtClean="0"/>
              <a:t>1/17/2024</a:t>
            </a:fld>
            <a:endParaRPr lang="en-US"/>
          </a:p>
        </p:txBody>
      </p:sp>
      <p:sp>
        <p:nvSpPr>
          <p:cNvPr id="6" name="Footer Placeholder 5">
            <a:extLst>
              <a:ext uri="{FF2B5EF4-FFF2-40B4-BE49-F238E27FC236}">
                <a16:creationId xmlns:a16="http://schemas.microsoft.com/office/drawing/2014/main" id="{B9DECF04-CD3B-F9F0-5D75-A836C8451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AFBB7-29A1-D3DA-73C9-9E8F3F708BD2}"/>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314345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C45B-ECAD-0C66-FCE5-7C0F269D4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15E326-46E7-BBBF-A59C-9C584B152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DB272-EEBA-CF57-CA09-BF904D634C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BD2218-5AFB-4EE5-3BC2-C92741ABA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2509F0-1048-F3B1-CB2C-FE6BD8774A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1BE043-EBF7-3CE2-5850-CA754A1CDDE9}"/>
              </a:ext>
            </a:extLst>
          </p:cNvPr>
          <p:cNvSpPr>
            <a:spLocks noGrp="1"/>
          </p:cNvSpPr>
          <p:nvPr>
            <p:ph type="dt" sz="half" idx="10"/>
          </p:nvPr>
        </p:nvSpPr>
        <p:spPr/>
        <p:txBody>
          <a:bodyPr/>
          <a:lstStyle/>
          <a:p>
            <a:fld id="{E034A952-CF1E-4155-AA39-A9CC5957293E}" type="datetime1">
              <a:rPr lang="en-US" smtClean="0"/>
              <a:t>1/17/2024</a:t>
            </a:fld>
            <a:endParaRPr lang="en-US"/>
          </a:p>
        </p:txBody>
      </p:sp>
      <p:sp>
        <p:nvSpPr>
          <p:cNvPr id="8" name="Footer Placeholder 7">
            <a:extLst>
              <a:ext uri="{FF2B5EF4-FFF2-40B4-BE49-F238E27FC236}">
                <a16:creationId xmlns:a16="http://schemas.microsoft.com/office/drawing/2014/main" id="{FBD7AA75-499C-A3CD-858B-128BF85D85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4A6EC9-9C2D-3B7D-4A12-DAB90623D622}"/>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306837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BCA2-5AF1-5D47-132D-268917D32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29C18B-FBDD-3164-5DEE-3180BE2997ED}"/>
              </a:ext>
            </a:extLst>
          </p:cNvPr>
          <p:cNvSpPr>
            <a:spLocks noGrp="1"/>
          </p:cNvSpPr>
          <p:nvPr>
            <p:ph type="dt" sz="half" idx="10"/>
          </p:nvPr>
        </p:nvSpPr>
        <p:spPr/>
        <p:txBody>
          <a:bodyPr/>
          <a:lstStyle/>
          <a:p>
            <a:fld id="{11378509-2EB5-4147-874E-7355952964CB}" type="datetime1">
              <a:rPr lang="en-US" smtClean="0"/>
              <a:t>1/17/2024</a:t>
            </a:fld>
            <a:endParaRPr lang="en-US"/>
          </a:p>
        </p:txBody>
      </p:sp>
      <p:sp>
        <p:nvSpPr>
          <p:cNvPr id="4" name="Footer Placeholder 3">
            <a:extLst>
              <a:ext uri="{FF2B5EF4-FFF2-40B4-BE49-F238E27FC236}">
                <a16:creationId xmlns:a16="http://schemas.microsoft.com/office/drawing/2014/main" id="{1FA5CB1C-F118-F985-E946-B40D38FB7B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CE5B9D-E450-8D51-9BBF-63928CF91A6B}"/>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10328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2F14B-67AE-4ADD-0F16-569D0A15E55D}"/>
              </a:ext>
            </a:extLst>
          </p:cNvPr>
          <p:cNvSpPr>
            <a:spLocks noGrp="1"/>
          </p:cNvSpPr>
          <p:nvPr>
            <p:ph type="dt" sz="half" idx="10"/>
          </p:nvPr>
        </p:nvSpPr>
        <p:spPr/>
        <p:txBody>
          <a:bodyPr/>
          <a:lstStyle/>
          <a:p>
            <a:fld id="{D765408E-C7CD-4568-9E88-360E9EE4A89B}" type="datetime1">
              <a:rPr lang="en-US" smtClean="0"/>
              <a:t>1/17/2024</a:t>
            </a:fld>
            <a:endParaRPr lang="en-US"/>
          </a:p>
        </p:txBody>
      </p:sp>
      <p:sp>
        <p:nvSpPr>
          <p:cNvPr id="3" name="Footer Placeholder 2">
            <a:extLst>
              <a:ext uri="{FF2B5EF4-FFF2-40B4-BE49-F238E27FC236}">
                <a16:creationId xmlns:a16="http://schemas.microsoft.com/office/drawing/2014/main" id="{CF42AB7A-E42B-2722-CA2C-5863A83309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6F904F-7490-7748-7F77-3A85411901EC}"/>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28285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E703-C53F-CCC6-5AB8-7825F81C1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2BE40-C968-54DE-EEAC-7EDA9F0E07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276C01-DA65-242C-232B-5198C5CCF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E8A0B-3EB8-32F0-2FD9-7FA44C514C0E}"/>
              </a:ext>
            </a:extLst>
          </p:cNvPr>
          <p:cNvSpPr>
            <a:spLocks noGrp="1"/>
          </p:cNvSpPr>
          <p:nvPr>
            <p:ph type="dt" sz="half" idx="10"/>
          </p:nvPr>
        </p:nvSpPr>
        <p:spPr/>
        <p:txBody>
          <a:bodyPr/>
          <a:lstStyle/>
          <a:p>
            <a:fld id="{0B62AEB2-B2B6-45BB-9133-C2D32B6C7D7D}" type="datetime1">
              <a:rPr lang="en-US" smtClean="0"/>
              <a:t>1/17/2024</a:t>
            </a:fld>
            <a:endParaRPr lang="en-US"/>
          </a:p>
        </p:txBody>
      </p:sp>
      <p:sp>
        <p:nvSpPr>
          <p:cNvPr id="6" name="Footer Placeholder 5">
            <a:extLst>
              <a:ext uri="{FF2B5EF4-FFF2-40B4-BE49-F238E27FC236}">
                <a16:creationId xmlns:a16="http://schemas.microsoft.com/office/drawing/2014/main" id="{0A99957F-1DE1-8A0E-16D2-029A72A39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933B4-F336-4F29-9272-4282E7200462}"/>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320604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AA93-65DD-54C0-5777-6781F7EA2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4380BA-F03F-B393-6378-0883E72AC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C4F908-AB67-C3F4-F5DA-74767AF0A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80711-2283-6030-5E4E-18EBC0E2D5D5}"/>
              </a:ext>
            </a:extLst>
          </p:cNvPr>
          <p:cNvSpPr>
            <a:spLocks noGrp="1"/>
          </p:cNvSpPr>
          <p:nvPr>
            <p:ph type="dt" sz="half" idx="10"/>
          </p:nvPr>
        </p:nvSpPr>
        <p:spPr/>
        <p:txBody>
          <a:bodyPr/>
          <a:lstStyle/>
          <a:p>
            <a:fld id="{61996E01-82B9-4A42-A695-01716DF8F2FF}" type="datetime1">
              <a:rPr lang="en-US" smtClean="0"/>
              <a:t>1/17/2024</a:t>
            </a:fld>
            <a:endParaRPr lang="en-US"/>
          </a:p>
        </p:txBody>
      </p:sp>
      <p:sp>
        <p:nvSpPr>
          <p:cNvPr id="6" name="Footer Placeholder 5">
            <a:extLst>
              <a:ext uri="{FF2B5EF4-FFF2-40B4-BE49-F238E27FC236}">
                <a16:creationId xmlns:a16="http://schemas.microsoft.com/office/drawing/2014/main" id="{3C109728-F180-DAAF-37CE-D0081BFE1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8EF5C-454B-26B8-27AC-B5D9745A8FEB}"/>
              </a:ext>
            </a:extLst>
          </p:cNvPr>
          <p:cNvSpPr>
            <a:spLocks noGrp="1"/>
          </p:cNvSpPr>
          <p:nvPr>
            <p:ph type="sldNum" sz="quarter" idx="12"/>
          </p:nvPr>
        </p:nvSpPr>
        <p:spPr/>
        <p:txBody>
          <a:bodyPr/>
          <a:lstStyle/>
          <a:p>
            <a:fld id="{9676DA85-4849-47ED-B34E-90A48E39E78A}" type="slidenum">
              <a:rPr lang="en-US" smtClean="0"/>
              <a:t>‹#›</a:t>
            </a:fld>
            <a:endParaRPr lang="en-US"/>
          </a:p>
        </p:txBody>
      </p:sp>
    </p:spTree>
    <p:extLst>
      <p:ext uri="{BB962C8B-B14F-4D97-AF65-F5344CB8AC3E}">
        <p14:creationId xmlns:p14="http://schemas.microsoft.com/office/powerpoint/2010/main" val="265443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B6661-0D0B-AF4D-275E-3FE8988EA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B91330-2F37-0A69-67B2-E6692C54E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787E4-556A-81FE-4991-171631CC0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FB439-F2E2-4D99-8460-E0AE5D6DE995}" type="datetime1">
              <a:rPr lang="en-US" smtClean="0"/>
              <a:t>1/17/2024</a:t>
            </a:fld>
            <a:endParaRPr lang="en-US"/>
          </a:p>
        </p:txBody>
      </p:sp>
      <p:sp>
        <p:nvSpPr>
          <p:cNvPr id="5" name="Footer Placeholder 4">
            <a:extLst>
              <a:ext uri="{FF2B5EF4-FFF2-40B4-BE49-F238E27FC236}">
                <a16:creationId xmlns:a16="http://schemas.microsoft.com/office/drawing/2014/main" id="{944AE7C1-FDF2-3B3F-E3E9-9FAEEC5D5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027A8-26A2-6476-B853-BE897CCD2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6DA85-4849-47ED-B34E-90A48E39E78A}" type="slidenum">
              <a:rPr lang="en-US" smtClean="0"/>
              <a:t>‹#›</a:t>
            </a:fld>
            <a:endParaRPr lang="en-US"/>
          </a:p>
        </p:txBody>
      </p:sp>
    </p:spTree>
    <p:extLst>
      <p:ext uri="{BB962C8B-B14F-4D97-AF65-F5344CB8AC3E}">
        <p14:creationId xmlns:p14="http://schemas.microsoft.com/office/powerpoint/2010/main" val="3930179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60"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mailto:NPS@ncseaa.edu"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www.doa.nc.gov/divisions/non-public-education/private-schools" TargetMode="External"/><Relationship Id="rId4" Type="http://schemas.openxmlformats.org/officeDocument/2006/relationships/image" Target="../media/image1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49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7E387-5E57-1372-6B20-D027957874D5}"/>
              </a:ext>
            </a:extLst>
          </p:cNvPr>
          <p:cNvSpPr/>
          <p:nvPr/>
        </p:nvSpPr>
        <p:spPr>
          <a:xfrm>
            <a:off x="0" y="0"/>
            <a:ext cx="12192000" cy="6858000"/>
          </a:xfrm>
          <a:prstGeom prst="rect">
            <a:avLst/>
          </a:prstGeom>
          <a:solidFill>
            <a:schemeClr val="bg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775366-D1DC-CC45-DDC7-E5332E4A5644}"/>
              </a:ext>
            </a:extLst>
          </p:cNvPr>
          <p:cNvSpPr txBox="1"/>
          <p:nvPr/>
        </p:nvSpPr>
        <p:spPr>
          <a:xfrm>
            <a:off x="1" y="2413337"/>
            <a:ext cx="12192000" cy="1938992"/>
          </a:xfrm>
          <a:prstGeom prst="rect">
            <a:avLst/>
          </a:prstGeom>
          <a:noFill/>
        </p:spPr>
        <p:txBody>
          <a:bodyPr wrap="square" rtlCol="0">
            <a:spAutoFit/>
          </a:bodyPr>
          <a:lstStyle/>
          <a:p>
            <a:pPr algn="ctr"/>
            <a:r>
              <a:rPr lang="en-US" sz="6000">
                <a:solidFill>
                  <a:schemeClr val="bg1"/>
                </a:solidFill>
                <a:latin typeface="Sofia Pro Semi Bold" panose="00000800000000000000" pitchFamily="50" charset="0"/>
              </a:rPr>
              <a:t>Schools Should Not </a:t>
            </a:r>
          </a:p>
          <a:p>
            <a:pPr algn="ctr"/>
            <a:r>
              <a:rPr lang="en-US" sz="6000">
                <a:solidFill>
                  <a:schemeClr val="bg1"/>
                </a:solidFill>
                <a:latin typeface="Sofia Pro Semi Bold" panose="00000800000000000000" pitchFamily="50" charset="0"/>
              </a:rPr>
              <a:t>Reimburse Parents</a:t>
            </a:r>
          </a:p>
        </p:txBody>
      </p:sp>
      <p:cxnSp>
        <p:nvCxnSpPr>
          <p:cNvPr id="5" name="Straight Connector 4">
            <a:extLst>
              <a:ext uri="{FF2B5EF4-FFF2-40B4-BE49-F238E27FC236}">
                <a16:creationId xmlns:a16="http://schemas.microsoft.com/office/drawing/2014/main" id="{5103A01C-3B49-957B-BF74-3D7495243626}"/>
              </a:ext>
            </a:extLst>
          </p:cNvPr>
          <p:cNvCxnSpPr/>
          <p:nvPr/>
        </p:nvCxnSpPr>
        <p:spPr>
          <a:xfrm>
            <a:off x="1257300" y="217170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7A4E5D-40F8-B0AF-2BEE-817043BF3EE4}"/>
              </a:ext>
            </a:extLst>
          </p:cNvPr>
          <p:cNvCxnSpPr/>
          <p:nvPr/>
        </p:nvCxnSpPr>
        <p:spPr>
          <a:xfrm>
            <a:off x="1257300" y="4578524"/>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47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Reimbursing Parents is Prohibited</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5" name="TextBox 4">
            <a:extLst>
              <a:ext uri="{FF2B5EF4-FFF2-40B4-BE49-F238E27FC236}">
                <a16:creationId xmlns:a16="http://schemas.microsoft.com/office/drawing/2014/main" id="{49A0E300-AA59-9526-032C-BBCA2F2E5062}"/>
              </a:ext>
            </a:extLst>
          </p:cNvPr>
          <p:cNvSpPr txBox="1"/>
          <p:nvPr/>
        </p:nvSpPr>
        <p:spPr>
          <a:xfrm>
            <a:off x="2302317" y="1540237"/>
            <a:ext cx="9270908" cy="1631216"/>
          </a:xfrm>
          <a:prstGeom prst="rect">
            <a:avLst/>
          </a:prstGeom>
          <a:noFill/>
        </p:spPr>
        <p:txBody>
          <a:bodyPr wrap="square" rtlCol="0">
            <a:spAutoFit/>
          </a:bodyPr>
          <a:lstStyle/>
          <a:p>
            <a:r>
              <a:rPr lang="en-US" sz="2000"/>
              <a:t>Schools must not refund K12 Scholarship funding to parents, unless specifically authorized to do so by SEAA. </a:t>
            </a:r>
          </a:p>
          <a:p>
            <a:endParaRPr lang="en-US" sz="2000" i="1"/>
          </a:p>
          <a:p>
            <a:r>
              <a:rPr lang="en-US" sz="2000" i="1"/>
              <a:t>An example of a situation where a refund </a:t>
            </a:r>
            <a:r>
              <a:rPr lang="en-US" sz="2000" i="1" u="sng"/>
              <a:t>would</a:t>
            </a:r>
            <a:r>
              <a:rPr lang="en-US" sz="2000" i="1"/>
              <a:t> be authorized is when a student receives an award late in the semester, after the parent has paid tuition. </a:t>
            </a:r>
          </a:p>
        </p:txBody>
      </p:sp>
      <p:sp>
        <p:nvSpPr>
          <p:cNvPr id="7" name="TextBox 6">
            <a:extLst>
              <a:ext uri="{FF2B5EF4-FFF2-40B4-BE49-F238E27FC236}">
                <a16:creationId xmlns:a16="http://schemas.microsoft.com/office/drawing/2014/main" id="{20808B13-7596-7839-FE35-01D9400AE009}"/>
              </a:ext>
            </a:extLst>
          </p:cNvPr>
          <p:cNvSpPr txBox="1"/>
          <p:nvPr/>
        </p:nvSpPr>
        <p:spPr>
          <a:xfrm>
            <a:off x="618774" y="3710894"/>
            <a:ext cx="10954451" cy="2585323"/>
          </a:xfrm>
          <a:prstGeom prst="rect">
            <a:avLst/>
          </a:prstGeom>
          <a:noFill/>
          <a:ln w="38100">
            <a:solidFill>
              <a:schemeClr val="bg2"/>
            </a:solidFill>
          </a:ln>
        </p:spPr>
        <p:txBody>
          <a:bodyPr wrap="square" rtlCol="0">
            <a:spAutoFit/>
          </a:bodyPr>
          <a:lstStyle/>
          <a:p>
            <a:r>
              <a:rPr lang="en-US" sz="2400"/>
              <a:t>Schools should not charge tuition before the school year begins with the intention to refund parents when the Scholarship funding is disbursed to the school. </a:t>
            </a:r>
          </a:p>
          <a:p>
            <a:endParaRPr lang="en-US" sz="2400"/>
          </a:p>
          <a:p>
            <a:r>
              <a:rPr lang="en-US" sz="2400"/>
              <a:t>This does </a:t>
            </a:r>
            <a:r>
              <a:rPr lang="en-US" sz="2400" i="1"/>
              <a:t>not</a:t>
            </a:r>
            <a:r>
              <a:rPr lang="en-US" sz="2400"/>
              <a:t> prevent the school from charging tuition that will not be covered by the Scholarship. </a:t>
            </a:r>
            <a:r>
              <a:rPr lang="en-US" sz="2400">
                <a:effectLst/>
                <a:latin typeface="Calibri" panose="020F0502020204030204" pitchFamily="34" charset="0"/>
                <a:ea typeface="Calibri" panose="020F0502020204030204" pitchFamily="34" charset="0"/>
              </a:rPr>
              <a:t>For costs beyond the scholarship, or costs the scholarship can’t cover, schools are free to charge according to their own policies. </a:t>
            </a:r>
          </a:p>
          <a:p>
            <a:endParaRPr lang="en-US"/>
          </a:p>
        </p:txBody>
      </p:sp>
      <p:pic>
        <p:nvPicPr>
          <p:cNvPr id="9" name="Picture 4" descr="Vector Image Of A Flat Isolated Icon Dollar Sign Currency Exchange Dollar  United States Dollar Sign Stock Illustration - Download Image Now - iStock">
            <a:extLst>
              <a:ext uri="{FF2B5EF4-FFF2-40B4-BE49-F238E27FC236}">
                <a16:creationId xmlns:a16="http://schemas.microsoft.com/office/drawing/2014/main" id="{3487EABE-4A97-555A-DD40-1576E119D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17" y="1540237"/>
            <a:ext cx="1573394" cy="15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9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1" y="214996"/>
            <a:ext cx="11414293" cy="646331"/>
          </a:xfrm>
          <a:prstGeom prst="rect">
            <a:avLst/>
          </a:prstGeom>
          <a:noFill/>
        </p:spPr>
        <p:txBody>
          <a:bodyPr wrap="square">
            <a:spAutoFit/>
          </a:bodyPr>
          <a:lstStyle/>
          <a:p>
            <a:r>
              <a:rPr lang="en-US" sz="3600">
                <a:solidFill>
                  <a:schemeClr val="accent6"/>
                </a:solidFill>
                <a:latin typeface="Sofia Pro" panose="00000500000000000000" pitchFamily="50" charset="0"/>
              </a:rPr>
              <a:t>Timing, and a Resource to Assist with Planning</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5" name="TextBox 4">
            <a:extLst>
              <a:ext uri="{FF2B5EF4-FFF2-40B4-BE49-F238E27FC236}">
                <a16:creationId xmlns:a16="http://schemas.microsoft.com/office/drawing/2014/main" id="{A7249AC1-DCAB-1B2E-5848-5EA1D0B2B1FE}"/>
              </a:ext>
            </a:extLst>
          </p:cNvPr>
          <p:cNvSpPr txBox="1"/>
          <p:nvPr/>
        </p:nvSpPr>
        <p:spPr>
          <a:xfrm>
            <a:off x="914400" y="1741118"/>
            <a:ext cx="10221238" cy="3785652"/>
          </a:xfrm>
          <a:prstGeom prst="rect">
            <a:avLst/>
          </a:prstGeom>
          <a:noFill/>
        </p:spPr>
        <p:txBody>
          <a:bodyPr wrap="square" rtlCol="0">
            <a:spAutoFit/>
          </a:bodyPr>
          <a:lstStyle/>
          <a:p>
            <a:r>
              <a:rPr lang="en-US" sz="2000" dirty="0"/>
              <a:t>Current scholarship students receive a renewal offer in </a:t>
            </a:r>
            <a:r>
              <a:rPr lang="en-US" sz="2000" i="1" dirty="0">
                <a:solidFill>
                  <a:srgbClr val="043682"/>
                </a:solidFill>
              </a:rPr>
              <a:t>late January</a:t>
            </a:r>
            <a:r>
              <a:rPr lang="en-US" sz="2000" dirty="0"/>
              <a:t>. As the parents renew the scholarship, the Pending Awards Report will populate with the names of those renewal students at your school, along with their Award Tier (the scholarship amount).</a:t>
            </a:r>
          </a:p>
          <a:p>
            <a:endParaRPr lang="en-US" sz="2000" dirty="0"/>
          </a:p>
          <a:p>
            <a:r>
              <a:rPr lang="en-US" sz="2000" dirty="0"/>
              <a:t>Most new students will be awarded in </a:t>
            </a:r>
            <a:r>
              <a:rPr lang="en-US" sz="2000" i="1" dirty="0">
                <a:solidFill>
                  <a:srgbClr val="043682"/>
                </a:solidFill>
              </a:rPr>
              <a:t>early April</a:t>
            </a:r>
            <a:r>
              <a:rPr lang="en-US" sz="2000" dirty="0"/>
              <a:t>. Once an award offer is extended, those students will appear on a school’s Pending Awards Report along with their Award Tier. </a:t>
            </a:r>
          </a:p>
          <a:p>
            <a:endParaRPr lang="en-US" sz="2000" dirty="0"/>
          </a:p>
          <a:p>
            <a:r>
              <a:rPr lang="en-US" sz="2000" dirty="0"/>
              <a:t>Use the </a:t>
            </a:r>
            <a:r>
              <a:rPr lang="en-US" sz="2000" b="1" dirty="0">
                <a:solidFill>
                  <a:srgbClr val="043682"/>
                </a:solidFill>
              </a:rPr>
              <a:t>Pending Awards Report </a:t>
            </a:r>
            <a:r>
              <a:rPr lang="en-US" sz="2000" dirty="0"/>
              <a:t>to:</a:t>
            </a:r>
          </a:p>
          <a:p>
            <a:pPr marL="342900" indent="-342900">
              <a:buClr>
                <a:srgbClr val="043682"/>
              </a:buClr>
              <a:buAutoNum type="arabicPeriod"/>
            </a:pPr>
            <a:r>
              <a:rPr lang="en-US" sz="2000" dirty="0"/>
              <a:t>See which parents have not renewed (students are missing from the report)</a:t>
            </a:r>
          </a:p>
          <a:p>
            <a:pPr marL="342900" indent="-342900">
              <a:buClr>
                <a:srgbClr val="043682"/>
              </a:buClr>
              <a:buAutoNum type="arabicPeriod"/>
            </a:pPr>
            <a:r>
              <a:rPr lang="en-US" sz="2000" dirty="0"/>
              <a:t>Remind parents of new students to respond to their </a:t>
            </a:r>
            <a:r>
              <a:rPr lang="en-US" sz="2000"/>
              <a:t>award offer</a:t>
            </a:r>
            <a:endParaRPr lang="en-US" sz="2000" dirty="0"/>
          </a:p>
          <a:p>
            <a:pPr marL="342900" indent="-342900">
              <a:buClr>
                <a:srgbClr val="043682"/>
              </a:buClr>
              <a:buAutoNum type="arabicPeriod"/>
            </a:pPr>
            <a:r>
              <a:rPr lang="en-US" sz="2000" dirty="0"/>
              <a:t>Help parents of new students enroll in your school</a:t>
            </a:r>
          </a:p>
          <a:p>
            <a:pPr marL="342900" indent="-342900">
              <a:buClr>
                <a:srgbClr val="043682"/>
              </a:buClr>
              <a:buAutoNum type="arabicPeriod"/>
            </a:pPr>
            <a:r>
              <a:rPr lang="en-US" sz="2000" dirty="0"/>
              <a:t>Understand the scholarship amount your students are expected to receive</a:t>
            </a:r>
          </a:p>
        </p:txBody>
      </p:sp>
    </p:spTree>
    <p:extLst>
      <p:ext uri="{BB962C8B-B14F-4D97-AF65-F5344CB8AC3E}">
        <p14:creationId xmlns:p14="http://schemas.microsoft.com/office/powerpoint/2010/main" val="25182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7E387-5E57-1372-6B20-D027957874D5}"/>
              </a:ext>
            </a:extLst>
          </p:cNvPr>
          <p:cNvSpPr/>
          <p:nvPr/>
        </p:nvSpPr>
        <p:spPr>
          <a:xfrm>
            <a:off x="0" y="0"/>
            <a:ext cx="12192000" cy="6858000"/>
          </a:xfrm>
          <a:prstGeom prst="rect">
            <a:avLst/>
          </a:prstGeom>
          <a:solidFill>
            <a:schemeClr val="bg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775366-D1DC-CC45-DDC7-E5332E4A5644}"/>
              </a:ext>
            </a:extLst>
          </p:cNvPr>
          <p:cNvSpPr txBox="1"/>
          <p:nvPr/>
        </p:nvSpPr>
        <p:spPr>
          <a:xfrm>
            <a:off x="1" y="2413337"/>
            <a:ext cx="12192000" cy="1938992"/>
          </a:xfrm>
          <a:prstGeom prst="rect">
            <a:avLst/>
          </a:prstGeom>
          <a:noFill/>
        </p:spPr>
        <p:txBody>
          <a:bodyPr wrap="square" rtlCol="0">
            <a:spAutoFit/>
          </a:bodyPr>
          <a:lstStyle/>
          <a:p>
            <a:pPr algn="ctr"/>
            <a:r>
              <a:rPr lang="en-US" sz="6000">
                <a:solidFill>
                  <a:schemeClr val="bg1"/>
                </a:solidFill>
                <a:latin typeface="Sofia Pro Semi Bold" panose="00000800000000000000" pitchFamily="50" charset="0"/>
              </a:rPr>
              <a:t>Tuition and Fee Schedules</a:t>
            </a:r>
          </a:p>
          <a:p>
            <a:pPr algn="ctr"/>
            <a:r>
              <a:rPr lang="en-US" sz="6000">
                <a:solidFill>
                  <a:schemeClr val="bg1"/>
                </a:solidFill>
                <a:latin typeface="Sofia Pro Semi Bold" panose="00000800000000000000" pitchFamily="50" charset="0"/>
              </a:rPr>
              <a:t>And Certification</a:t>
            </a:r>
          </a:p>
        </p:txBody>
      </p:sp>
      <p:cxnSp>
        <p:nvCxnSpPr>
          <p:cNvPr id="5" name="Straight Connector 4">
            <a:extLst>
              <a:ext uri="{FF2B5EF4-FFF2-40B4-BE49-F238E27FC236}">
                <a16:creationId xmlns:a16="http://schemas.microsoft.com/office/drawing/2014/main" id="{5103A01C-3B49-957B-BF74-3D7495243626}"/>
              </a:ext>
            </a:extLst>
          </p:cNvPr>
          <p:cNvCxnSpPr/>
          <p:nvPr/>
        </p:nvCxnSpPr>
        <p:spPr>
          <a:xfrm>
            <a:off x="1257300" y="217170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7A4E5D-40F8-B0AF-2BEE-817043BF3EE4}"/>
              </a:ext>
            </a:extLst>
          </p:cNvPr>
          <p:cNvCxnSpPr/>
          <p:nvPr/>
        </p:nvCxnSpPr>
        <p:spPr>
          <a:xfrm>
            <a:off x="1257300" y="4503368"/>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52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Tuition and Fee Schedules</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4" name="TextBox 3">
            <a:extLst>
              <a:ext uri="{FF2B5EF4-FFF2-40B4-BE49-F238E27FC236}">
                <a16:creationId xmlns:a16="http://schemas.microsoft.com/office/drawing/2014/main" id="{8721F99E-D0D6-730D-6016-E6B31232E8F3}"/>
              </a:ext>
            </a:extLst>
          </p:cNvPr>
          <p:cNvSpPr txBox="1"/>
          <p:nvPr/>
        </p:nvSpPr>
        <p:spPr>
          <a:xfrm>
            <a:off x="642938" y="1671638"/>
            <a:ext cx="10787062" cy="2554545"/>
          </a:xfrm>
          <a:prstGeom prst="rect">
            <a:avLst/>
          </a:prstGeom>
          <a:noFill/>
        </p:spPr>
        <p:txBody>
          <a:bodyPr wrap="square" rtlCol="0">
            <a:spAutoFit/>
          </a:bodyPr>
          <a:lstStyle/>
          <a:p>
            <a:r>
              <a:rPr lang="en-US" sz="2000"/>
              <a:t>Schools submit a copy of the tuition and fees policies and schedules no later than July 15. Be sure to include:</a:t>
            </a:r>
          </a:p>
          <a:p>
            <a:pPr marL="285750" indent="-285750">
              <a:buFont typeface="Arial" panose="020B0604020202020204" pitchFamily="34" charset="0"/>
              <a:buChar char="•"/>
            </a:pPr>
            <a:r>
              <a:rPr lang="en-US" sz="2000">
                <a:solidFill>
                  <a:srgbClr val="043682"/>
                </a:solidFill>
              </a:rPr>
              <a:t>Tuition for separate tracks (such as special education) if your school offers that</a:t>
            </a:r>
          </a:p>
          <a:p>
            <a:pPr marL="285750" indent="-285750">
              <a:buFont typeface="Arial" panose="020B0604020202020204" pitchFamily="34" charset="0"/>
              <a:buChar char="•"/>
            </a:pPr>
            <a:r>
              <a:rPr lang="en-US" sz="2000">
                <a:solidFill>
                  <a:srgbClr val="043682"/>
                </a:solidFill>
              </a:rPr>
              <a:t>Discounts your school applies (part-time enrollment, sibling discounts, etc.)</a:t>
            </a:r>
          </a:p>
          <a:p>
            <a:pPr marL="285750" indent="-285750">
              <a:buFont typeface="Arial" panose="020B0604020202020204" pitchFamily="34" charset="0"/>
              <a:buChar char="•"/>
            </a:pPr>
            <a:r>
              <a:rPr lang="en-US" sz="2000">
                <a:solidFill>
                  <a:srgbClr val="043682"/>
                </a:solidFill>
              </a:rPr>
              <a:t>Any fees you charge of all students</a:t>
            </a:r>
          </a:p>
          <a:p>
            <a:endParaRPr lang="en-US" sz="2000"/>
          </a:p>
          <a:p>
            <a:r>
              <a:rPr lang="en-US" sz="2000" b="1">
                <a:solidFill>
                  <a:srgbClr val="043682"/>
                </a:solidFill>
              </a:rPr>
              <a:t>Reminder</a:t>
            </a:r>
            <a:r>
              <a:rPr lang="en-US" sz="2000"/>
              <a:t> that schools cannot charge additional fees based on the status of the student as a Scholarship recipient</a:t>
            </a:r>
            <a:r>
              <a:rPr lang="en-US"/>
              <a:t>.  </a:t>
            </a:r>
          </a:p>
        </p:txBody>
      </p:sp>
      <p:sp>
        <p:nvSpPr>
          <p:cNvPr id="5" name="TextBox 4">
            <a:extLst>
              <a:ext uri="{FF2B5EF4-FFF2-40B4-BE49-F238E27FC236}">
                <a16:creationId xmlns:a16="http://schemas.microsoft.com/office/drawing/2014/main" id="{EEF4E23D-7AAD-6648-29F1-1F944C07021D}"/>
              </a:ext>
            </a:extLst>
          </p:cNvPr>
          <p:cNvSpPr txBox="1"/>
          <p:nvPr/>
        </p:nvSpPr>
        <p:spPr>
          <a:xfrm>
            <a:off x="742950" y="4954846"/>
            <a:ext cx="10587037" cy="954107"/>
          </a:xfrm>
          <a:prstGeom prst="rect">
            <a:avLst/>
          </a:prstGeom>
          <a:noFill/>
          <a:ln w="38100">
            <a:solidFill>
              <a:srgbClr val="043682"/>
            </a:solidFill>
          </a:ln>
        </p:spPr>
        <p:txBody>
          <a:bodyPr wrap="square" rtlCol="0">
            <a:spAutoFit/>
          </a:bodyPr>
          <a:lstStyle/>
          <a:p>
            <a:r>
              <a:rPr lang="en-US" sz="2800" b="1">
                <a:solidFill>
                  <a:srgbClr val="043682"/>
                </a:solidFill>
              </a:rPr>
              <a:t>TIP</a:t>
            </a:r>
            <a:r>
              <a:rPr lang="en-US" sz="2800"/>
              <a:t>: Look for a training about tuition and fee schedules near the end of January 2024!</a:t>
            </a:r>
          </a:p>
        </p:txBody>
      </p:sp>
    </p:spTree>
    <p:extLst>
      <p:ext uri="{BB962C8B-B14F-4D97-AF65-F5344CB8AC3E}">
        <p14:creationId xmlns:p14="http://schemas.microsoft.com/office/powerpoint/2010/main" val="6031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1" y="214996"/>
            <a:ext cx="11655151" cy="646331"/>
          </a:xfrm>
          <a:prstGeom prst="rect">
            <a:avLst/>
          </a:prstGeom>
          <a:noFill/>
        </p:spPr>
        <p:txBody>
          <a:bodyPr wrap="square">
            <a:spAutoFit/>
          </a:bodyPr>
          <a:lstStyle/>
          <a:p>
            <a:r>
              <a:rPr lang="en-US" sz="3600">
                <a:solidFill>
                  <a:schemeClr val="accent6"/>
                </a:solidFill>
                <a:latin typeface="Sofia Pro" panose="00000500000000000000" pitchFamily="50" charset="0"/>
              </a:rPr>
              <a:t>Your </a:t>
            </a:r>
            <a:r>
              <a:rPr lang="en-US" sz="3600" i="1">
                <a:solidFill>
                  <a:schemeClr val="accent6"/>
                </a:solidFill>
                <a:latin typeface="Sofia Pro" panose="00000500000000000000" pitchFamily="50" charset="0"/>
              </a:rPr>
              <a:t>Certification</a:t>
            </a:r>
            <a:r>
              <a:rPr lang="en-US" sz="3600">
                <a:solidFill>
                  <a:schemeClr val="accent6"/>
                </a:solidFill>
                <a:latin typeface="Sofia Pro" panose="00000500000000000000" pitchFamily="50" charset="0"/>
              </a:rPr>
              <a:t> should match your </a:t>
            </a:r>
            <a:r>
              <a:rPr lang="en-US" sz="3600" i="1">
                <a:solidFill>
                  <a:schemeClr val="accent6"/>
                </a:solidFill>
                <a:latin typeface="Sofia Pro" panose="00000500000000000000" pitchFamily="50" charset="0"/>
              </a:rPr>
              <a:t>T/F Schedule</a:t>
            </a:r>
            <a:r>
              <a:rPr lang="en-US" sz="3600">
                <a:solidFill>
                  <a:schemeClr val="accent6"/>
                </a:solidFill>
                <a:latin typeface="Sofia Pro" panose="00000500000000000000" pitchFamily="50" charset="0"/>
              </a:rPr>
              <a:t>!</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4" name="TextBox 3">
            <a:extLst>
              <a:ext uri="{FF2B5EF4-FFF2-40B4-BE49-F238E27FC236}">
                <a16:creationId xmlns:a16="http://schemas.microsoft.com/office/drawing/2014/main" id="{8721F99E-D0D6-730D-6016-E6B31232E8F3}"/>
              </a:ext>
            </a:extLst>
          </p:cNvPr>
          <p:cNvSpPr txBox="1"/>
          <p:nvPr/>
        </p:nvSpPr>
        <p:spPr>
          <a:xfrm>
            <a:off x="609600" y="1522829"/>
            <a:ext cx="10972800" cy="3539430"/>
          </a:xfrm>
          <a:prstGeom prst="rect">
            <a:avLst/>
          </a:prstGeom>
          <a:noFill/>
        </p:spPr>
        <p:txBody>
          <a:bodyPr wrap="square" rtlCol="0">
            <a:spAutoFit/>
          </a:bodyPr>
          <a:lstStyle/>
          <a:p>
            <a:r>
              <a:rPr lang="en-US" sz="2800" b="1" dirty="0">
                <a:solidFill>
                  <a:srgbClr val="043682"/>
                </a:solidFill>
              </a:rPr>
              <a:t>Certification</a:t>
            </a:r>
            <a:r>
              <a:rPr lang="en-US" sz="2800" dirty="0"/>
              <a:t> = the process of certifying that a student is enrolled in your school (or not), and if enrolled</a:t>
            </a:r>
            <a:r>
              <a:rPr lang="en-US" sz="2800"/>
              <a:t>, reporting </a:t>
            </a:r>
            <a:r>
              <a:rPr lang="en-US" sz="2800" dirty="0"/>
              <a:t>that individual student’s costs </a:t>
            </a:r>
            <a:r>
              <a:rPr lang="en-US" sz="2400" dirty="0"/>
              <a:t>(once per year, typically in August)</a:t>
            </a:r>
          </a:p>
          <a:p>
            <a:endParaRPr lang="en-US" sz="2000" dirty="0"/>
          </a:p>
          <a:p>
            <a:pPr marL="342900" indent="-342900">
              <a:buFont typeface="Arial" panose="020B0604020202020204" pitchFamily="34" charset="0"/>
              <a:buChar char="•"/>
            </a:pPr>
            <a:r>
              <a:rPr lang="en-US" sz="2400" dirty="0"/>
              <a:t>Your certified costs (tuition and fees) should align with your submitted Tuition and Fee Schedule.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there are discrepancies between your certified costs and your Tuition and Fee Schedule, you may have to return funds to SEAA. </a:t>
            </a:r>
          </a:p>
        </p:txBody>
      </p:sp>
      <p:pic>
        <p:nvPicPr>
          <p:cNvPr id="10" name="Picture 9">
            <a:extLst>
              <a:ext uri="{FF2B5EF4-FFF2-40B4-BE49-F238E27FC236}">
                <a16:creationId xmlns:a16="http://schemas.microsoft.com/office/drawing/2014/main" id="{C77025BD-ED35-E7BB-1AEA-FF45F26F925D}"/>
              </a:ext>
            </a:extLst>
          </p:cNvPr>
          <p:cNvPicPr>
            <a:picLocks noChangeAspect="1"/>
          </p:cNvPicPr>
          <p:nvPr/>
        </p:nvPicPr>
        <p:blipFill>
          <a:blip r:embed="rId4"/>
          <a:stretch>
            <a:fillRect/>
          </a:stretch>
        </p:blipFill>
        <p:spPr>
          <a:xfrm>
            <a:off x="1411752" y="5035827"/>
            <a:ext cx="10032536" cy="962024"/>
          </a:xfrm>
          <a:prstGeom prst="rect">
            <a:avLst/>
          </a:prstGeom>
        </p:spPr>
      </p:pic>
    </p:spTree>
    <p:extLst>
      <p:ext uri="{BB962C8B-B14F-4D97-AF65-F5344CB8AC3E}">
        <p14:creationId xmlns:p14="http://schemas.microsoft.com/office/powerpoint/2010/main" val="45385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7E387-5E57-1372-6B20-D027957874D5}"/>
              </a:ext>
            </a:extLst>
          </p:cNvPr>
          <p:cNvSpPr/>
          <p:nvPr/>
        </p:nvSpPr>
        <p:spPr>
          <a:xfrm>
            <a:off x="0" y="0"/>
            <a:ext cx="12192000" cy="6858000"/>
          </a:xfrm>
          <a:prstGeom prst="rect">
            <a:avLst/>
          </a:prstGeom>
          <a:solidFill>
            <a:schemeClr val="bg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775366-D1DC-CC45-DDC7-E5332E4A5644}"/>
              </a:ext>
            </a:extLst>
          </p:cNvPr>
          <p:cNvSpPr txBox="1"/>
          <p:nvPr/>
        </p:nvSpPr>
        <p:spPr>
          <a:xfrm>
            <a:off x="1" y="2413337"/>
            <a:ext cx="12192000" cy="1015663"/>
          </a:xfrm>
          <a:prstGeom prst="rect">
            <a:avLst/>
          </a:prstGeom>
          <a:noFill/>
        </p:spPr>
        <p:txBody>
          <a:bodyPr wrap="square" rtlCol="0">
            <a:spAutoFit/>
          </a:bodyPr>
          <a:lstStyle/>
          <a:p>
            <a:pPr algn="ctr"/>
            <a:r>
              <a:rPr lang="en-US" sz="6000">
                <a:solidFill>
                  <a:schemeClr val="bg1"/>
                </a:solidFill>
                <a:latin typeface="Sofia Pro Semi Bold" panose="00000800000000000000" pitchFamily="50" charset="0"/>
              </a:rPr>
              <a:t>TESTING REQUIREMENT</a:t>
            </a:r>
          </a:p>
        </p:txBody>
      </p:sp>
      <p:cxnSp>
        <p:nvCxnSpPr>
          <p:cNvPr id="5" name="Straight Connector 4">
            <a:extLst>
              <a:ext uri="{FF2B5EF4-FFF2-40B4-BE49-F238E27FC236}">
                <a16:creationId xmlns:a16="http://schemas.microsoft.com/office/drawing/2014/main" id="{5103A01C-3B49-957B-BF74-3D7495243626}"/>
              </a:ext>
            </a:extLst>
          </p:cNvPr>
          <p:cNvCxnSpPr/>
          <p:nvPr/>
        </p:nvCxnSpPr>
        <p:spPr>
          <a:xfrm>
            <a:off x="1257300" y="217170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7A4E5D-40F8-B0AF-2BEE-817043BF3EE4}"/>
              </a:ext>
            </a:extLst>
          </p:cNvPr>
          <p:cNvCxnSpPr/>
          <p:nvPr/>
        </p:nvCxnSpPr>
        <p:spPr>
          <a:xfrm>
            <a:off x="1257300" y="367665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6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DB1708DD-1E30-4BE3-8D2C-C8D6CB0BE4A4}"/>
              </a:ext>
            </a:extLst>
          </p:cNvPr>
          <p:cNvSpPr txBox="1">
            <a:spLocks/>
          </p:cNvSpPr>
          <p:nvPr/>
        </p:nvSpPr>
        <p:spPr>
          <a:xfrm>
            <a:off x="3869634" y="1326578"/>
            <a:ext cx="8046587" cy="50342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Effective with the 2024-2025 school year: </a:t>
            </a:r>
            <a:endParaRPr lang="en-US" sz="24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a:p>
            <a:pPr marL="287338" indent="-287338">
              <a:lnSpc>
                <a:spcPct val="110000"/>
              </a:lnSpc>
            </a:pP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3</a:t>
            </a:r>
            <a:r>
              <a:rPr lang="en-US" sz="2000" baseline="30000" dirty="0">
                <a:solidFill>
                  <a:srgbClr val="043682"/>
                </a:solidFill>
                <a:latin typeface="Open Sans" panose="020B0606030504020204" pitchFamily="34" charset="0"/>
                <a:ea typeface="Open Sans" panose="020B0606030504020204" pitchFamily="34" charset="0"/>
                <a:cs typeface="Open Sans" panose="020B0606030504020204" pitchFamily="34" charset="0"/>
              </a:rPr>
              <a:t>rd</a:t>
            </a: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 and 8</a:t>
            </a:r>
            <a:r>
              <a:rPr lang="en-US" sz="2000" baseline="30000" dirty="0">
                <a:solidFill>
                  <a:srgbClr val="043682"/>
                </a:solidFill>
                <a:latin typeface="Open Sans" panose="020B0606030504020204" pitchFamily="34" charset="0"/>
                <a:ea typeface="Open Sans" panose="020B0606030504020204" pitchFamily="34" charset="0"/>
                <a:cs typeface="Open Sans" panose="020B0606030504020204" pitchFamily="34" charset="0"/>
              </a:rPr>
              <a:t>th</a:t>
            </a: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 graders take a specific standardized test.</a:t>
            </a:r>
          </a:p>
          <a:p>
            <a:pPr marL="287338" indent="-287338">
              <a:lnSpc>
                <a:spcPct val="110000"/>
              </a:lnSpc>
            </a:pP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11</a:t>
            </a:r>
            <a:r>
              <a:rPr lang="en-US" sz="2000" baseline="30000" dirty="0">
                <a:solidFill>
                  <a:srgbClr val="043682"/>
                </a:solidFill>
                <a:latin typeface="Open Sans" panose="020B0606030504020204" pitchFamily="34" charset="0"/>
                <a:ea typeface="Open Sans" panose="020B0606030504020204" pitchFamily="34" charset="0"/>
                <a:cs typeface="Open Sans" panose="020B0606030504020204" pitchFamily="34" charset="0"/>
              </a:rPr>
              <a:t>th</a:t>
            </a: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 graders take the ACT.</a:t>
            </a:r>
          </a:p>
          <a:p>
            <a:pPr marL="287338" indent="-287338">
              <a:lnSpc>
                <a:spcPct val="110000"/>
              </a:lnSpc>
            </a:pP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K12 Scholarship Programs at SEAA will cover the cost of the tests for these 3 grade levels.</a:t>
            </a:r>
          </a:p>
          <a:p>
            <a:pPr marL="0" indent="0">
              <a:lnSpc>
                <a:spcPct val="110000"/>
              </a:lnSpc>
              <a:buNone/>
            </a:pPr>
            <a:endPar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endParaRPr>
          </a:p>
          <a:p>
            <a:pPr marL="287338" indent="-287338">
              <a:lnSpc>
                <a:spcPct val="110000"/>
              </a:lnSpc>
            </a:pP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Other grade levels (4</a:t>
            </a:r>
            <a:r>
              <a:rPr lang="en-US" sz="2000" baseline="30000" dirty="0">
                <a:solidFill>
                  <a:srgbClr val="043682"/>
                </a:solidFill>
                <a:latin typeface="Open Sans" panose="020B0606030504020204" pitchFamily="34" charset="0"/>
                <a:ea typeface="Open Sans" panose="020B0606030504020204" pitchFamily="34" charset="0"/>
                <a:cs typeface="Open Sans" panose="020B0606030504020204" pitchFamily="34" charset="0"/>
              </a:rPr>
              <a:t>th</a:t>
            </a: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 – 7</a:t>
            </a:r>
            <a:r>
              <a:rPr lang="en-US" sz="2000" baseline="30000" dirty="0">
                <a:solidFill>
                  <a:srgbClr val="043682"/>
                </a:solidFill>
                <a:latin typeface="Open Sans" panose="020B0606030504020204" pitchFamily="34" charset="0"/>
                <a:ea typeface="Open Sans" panose="020B0606030504020204" pitchFamily="34" charset="0"/>
                <a:cs typeface="Open Sans" panose="020B0606030504020204" pitchFamily="34" charset="0"/>
              </a:rPr>
              <a:t>th</a:t>
            </a: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 9</a:t>
            </a:r>
            <a:r>
              <a:rPr lang="en-US" sz="2000" baseline="30000" dirty="0">
                <a:solidFill>
                  <a:srgbClr val="043682"/>
                </a:solidFill>
                <a:latin typeface="Open Sans" panose="020B0606030504020204" pitchFamily="34" charset="0"/>
                <a:ea typeface="Open Sans" panose="020B0606030504020204" pitchFamily="34" charset="0"/>
                <a:cs typeface="Open Sans" panose="020B0606030504020204" pitchFamily="34" charset="0"/>
              </a:rPr>
              <a:t>th</a:t>
            </a: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 10</a:t>
            </a:r>
            <a:r>
              <a:rPr lang="en-US" sz="2000" baseline="30000" dirty="0">
                <a:solidFill>
                  <a:srgbClr val="043682"/>
                </a:solidFill>
                <a:latin typeface="Open Sans" panose="020B0606030504020204" pitchFamily="34" charset="0"/>
                <a:ea typeface="Open Sans" panose="020B0606030504020204" pitchFamily="34" charset="0"/>
                <a:cs typeface="Open Sans" panose="020B0606030504020204" pitchFamily="34" charset="0"/>
              </a:rPr>
              <a:t>th</a:t>
            </a:r>
            <a:r>
              <a:rPr lang="en-US" sz="2000" dirty="0">
                <a:solidFill>
                  <a:srgbClr val="043682"/>
                </a:solidFill>
                <a:latin typeface="Open Sans" panose="020B0606030504020204" pitchFamily="34" charset="0"/>
                <a:ea typeface="Open Sans" panose="020B0606030504020204" pitchFamily="34" charset="0"/>
                <a:cs typeface="Open Sans" panose="020B0606030504020204" pitchFamily="34" charset="0"/>
              </a:rPr>
              <a:t>, 12) continue to be tested, as before, with a nationally standardized test chosen by the school.</a:t>
            </a:r>
          </a:p>
          <a:p>
            <a:pPr marL="0" indent="0">
              <a:lnSpc>
                <a:spcPct val="110000"/>
              </a:lnSpc>
              <a:buNone/>
            </a:pPr>
            <a:r>
              <a:rPr lang="en-US" sz="2000" baseline="30000" dirty="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r>
              <a:rPr lang="en-US" sz="1800" i="1" dirty="0">
                <a:latin typeface="Open Sans" panose="020B0606030504020204" pitchFamily="34" charset="0"/>
                <a:ea typeface="Open Sans" panose="020B0606030504020204" pitchFamily="34" charset="0"/>
                <a:cs typeface="Open Sans" panose="020B0606030504020204" pitchFamily="34" charset="0"/>
              </a:rPr>
              <a:t>Which test for 3</a:t>
            </a:r>
            <a:r>
              <a:rPr lang="en-US" sz="1800" i="1" baseline="30000" dirty="0">
                <a:latin typeface="Open Sans" panose="020B0606030504020204" pitchFamily="34" charset="0"/>
                <a:ea typeface="Open Sans" panose="020B0606030504020204" pitchFamily="34" charset="0"/>
                <a:cs typeface="Open Sans" panose="020B0606030504020204" pitchFamily="34" charset="0"/>
              </a:rPr>
              <a:t>rd</a:t>
            </a:r>
            <a:r>
              <a:rPr lang="en-US" sz="1800" i="1" dirty="0">
                <a:latin typeface="Open Sans" panose="020B0606030504020204" pitchFamily="34" charset="0"/>
                <a:ea typeface="Open Sans" panose="020B0606030504020204" pitchFamily="34" charset="0"/>
                <a:cs typeface="Open Sans" panose="020B0606030504020204" pitchFamily="34" charset="0"/>
              </a:rPr>
              <a:t> and 8</a:t>
            </a:r>
            <a:r>
              <a:rPr lang="en-US" sz="1800" i="1" baseline="30000" dirty="0">
                <a:latin typeface="Open Sans" panose="020B0606030504020204" pitchFamily="34" charset="0"/>
                <a:ea typeface="Open Sans" panose="020B0606030504020204" pitchFamily="34" charset="0"/>
                <a:cs typeface="Open Sans" panose="020B0606030504020204" pitchFamily="34" charset="0"/>
              </a:rPr>
              <a:t>th</a:t>
            </a:r>
            <a:r>
              <a:rPr lang="en-US" sz="1800" i="1" dirty="0">
                <a:latin typeface="Open Sans" panose="020B0606030504020204" pitchFamily="34" charset="0"/>
                <a:ea typeface="Open Sans" panose="020B0606030504020204" pitchFamily="34" charset="0"/>
                <a:cs typeface="Open Sans" panose="020B0606030504020204" pitchFamily="34" charset="0"/>
              </a:rPr>
              <a:t>? </a:t>
            </a:r>
          </a:p>
          <a:p>
            <a:pPr lvl="1">
              <a:lnSpc>
                <a:spcPct val="150000"/>
              </a:lnSpc>
              <a:spcBef>
                <a:spcPts val="0"/>
              </a:spcBef>
            </a:pPr>
            <a:r>
              <a:rPr lang="en-US" sz="1800" i="1" dirty="0">
                <a:latin typeface="Open Sans" panose="020B0606030504020204" pitchFamily="34" charset="0"/>
                <a:ea typeface="Open Sans" panose="020B0606030504020204" pitchFamily="34" charset="0"/>
                <a:cs typeface="Open Sans" panose="020B0606030504020204" pitchFamily="34" charset="0"/>
              </a:rPr>
              <a:t>What about the aggregate? </a:t>
            </a:r>
          </a:p>
          <a:p>
            <a:pPr lvl="1">
              <a:lnSpc>
                <a:spcPct val="150000"/>
              </a:lnSpc>
              <a:spcBef>
                <a:spcPts val="0"/>
              </a:spcBef>
            </a:pPr>
            <a:r>
              <a:rPr lang="en-US" sz="1800" i="1" dirty="0">
                <a:latin typeface="Open Sans" panose="020B0606030504020204" pitchFamily="34" charset="0"/>
                <a:ea typeface="Open Sans" panose="020B0606030504020204" pitchFamily="34" charset="0"/>
                <a:cs typeface="Open Sans" panose="020B0606030504020204" pitchFamily="34" charset="0"/>
              </a:rPr>
              <a:t>How does SEAA pay for the tests?</a:t>
            </a:r>
          </a:p>
          <a:p>
            <a:pPr marL="457200" lvl="1" indent="0">
              <a:lnSpc>
                <a:spcPct val="150000"/>
              </a:lnSpc>
              <a:spcBef>
                <a:spcPts val="0"/>
              </a:spcBef>
              <a:buNone/>
            </a:pPr>
            <a:endParaRPr lang="en-US" sz="1800" i="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Testing</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pic>
        <p:nvPicPr>
          <p:cNvPr id="1026" name="Picture 2" descr="The abuse of question marks — #67 | by Jon Jackson | 100 Naked Words |  Medium">
            <a:extLst>
              <a:ext uri="{FF2B5EF4-FFF2-40B4-BE49-F238E27FC236}">
                <a16:creationId xmlns:a16="http://schemas.microsoft.com/office/drawing/2014/main" id="{1BE70028-6E21-8EF3-499A-FF586E0B3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193" y="4713749"/>
            <a:ext cx="2183271" cy="1635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t, calendar&#10;&#10;Description automatically generated">
            <a:extLst>
              <a:ext uri="{FF2B5EF4-FFF2-40B4-BE49-F238E27FC236}">
                <a16:creationId xmlns:a16="http://schemas.microsoft.com/office/drawing/2014/main" id="{31641156-BECB-A71A-B7E4-A78B2D69D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42973"/>
            <a:ext cx="3154017" cy="5915027"/>
          </a:xfrm>
          <a:prstGeom prst="rect">
            <a:avLst/>
          </a:prstGeom>
        </p:spPr>
      </p:pic>
    </p:spTree>
    <p:extLst>
      <p:ext uri="{BB962C8B-B14F-4D97-AF65-F5344CB8AC3E}">
        <p14:creationId xmlns:p14="http://schemas.microsoft.com/office/powerpoint/2010/main" val="86963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DB1708DD-1E30-4BE3-8D2C-C8D6CB0BE4A4}"/>
              </a:ext>
            </a:extLst>
          </p:cNvPr>
          <p:cNvSpPr txBox="1">
            <a:spLocks/>
          </p:cNvSpPr>
          <p:nvPr/>
        </p:nvSpPr>
        <p:spPr>
          <a:xfrm>
            <a:off x="3299792" y="1669774"/>
            <a:ext cx="8514292" cy="4253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The North Carolina Department of Public Instruction (DPI) is required to recommend a standardized test. </a:t>
            </a:r>
          </a:p>
          <a:p>
            <a:pPr marL="0" indent="0">
              <a:buNone/>
            </a:pPr>
            <a:endPar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We should all know </a:t>
            </a:r>
            <a:r>
              <a:rPr lang="en-US" sz="2000" b="1" i="1">
                <a:solidFill>
                  <a:schemeClr val="bg2"/>
                </a:solidFill>
                <a:latin typeface="Open Sans" panose="020B0606030504020204" pitchFamily="34" charset="0"/>
                <a:ea typeface="Open Sans" panose="020B0606030504020204" pitchFamily="34" charset="0"/>
                <a:cs typeface="Open Sans" panose="020B0606030504020204" pitchFamily="34" charset="0"/>
              </a:rPr>
              <a:t>which test </a:t>
            </a:r>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by March or early April 2024. </a:t>
            </a:r>
          </a:p>
          <a:p>
            <a:pPr marL="0" indent="0">
              <a:buNone/>
            </a:pPr>
            <a:endPar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The test will be a </a:t>
            </a:r>
            <a:r>
              <a:rPr lang="en-US" sz="2000" b="1" i="1">
                <a:solidFill>
                  <a:schemeClr val="bg2"/>
                </a:solidFill>
                <a:latin typeface="Open Sans" panose="020B0606030504020204" pitchFamily="34" charset="0"/>
                <a:ea typeface="Open Sans" panose="020B0606030504020204" pitchFamily="34" charset="0"/>
                <a:cs typeface="Open Sans" panose="020B0606030504020204" pitchFamily="34" charset="0"/>
              </a:rPr>
              <a:t>nationally standardized </a:t>
            </a:r>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test, </a:t>
            </a:r>
            <a:r>
              <a:rPr lang="en-US" sz="2000" b="1" u="sng">
                <a:solidFill>
                  <a:schemeClr val="bg2"/>
                </a:solidFill>
                <a:latin typeface="Open Sans" panose="020B0606030504020204" pitchFamily="34" charset="0"/>
                <a:ea typeface="Open Sans" panose="020B0606030504020204" pitchFamily="34" charset="0"/>
                <a:cs typeface="Open Sans" panose="020B0606030504020204" pitchFamily="34" charset="0"/>
              </a:rPr>
              <a:t>not</a:t>
            </a:r>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 the state exams (EOGs).</a:t>
            </a:r>
          </a:p>
          <a:p>
            <a:pPr marL="0" indent="0">
              <a:buNone/>
            </a:pPr>
            <a:endPar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a:solidFill>
                  <a:schemeClr val="bg2"/>
                </a:solidFill>
                <a:latin typeface="Open Sans" panose="020B0606030504020204" pitchFamily="34" charset="0"/>
                <a:ea typeface="Open Sans" panose="020B0606030504020204" pitchFamily="34" charset="0"/>
                <a:cs typeface="Open Sans" panose="020B0606030504020204" pitchFamily="34" charset="0"/>
              </a:rPr>
              <a:t>SEAA is researching, with DPI, how to manage accommodations for students with disabilities. </a:t>
            </a:r>
          </a:p>
          <a:p>
            <a:pPr marL="0" indent="0">
              <a:buNone/>
            </a:pPr>
            <a:endParaRPr lang="en-US" sz="2400" b="1" i="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b="1" i="1">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Testing: </a:t>
            </a:r>
            <a:r>
              <a:rPr lang="en-US" sz="3600" i="1">
                <a:solidFill>
                  <a:schemeClr val="accent6"/>
                </a:solidFill>
                <a:latin typeface="Sofia Pro" panose="00000500000000000000" pitchFamily="50" charset="0"/>
              </a:rPr>
              <a:t>which test for 3</a:t>
            </a:r>
            <a:r>
              <a:rPr lang="en-US" sz="3600" i="1" baseline="30000">
                <a:solidFill>
                  <a:schemeClr val="accent6"/>
                </a:solidFill>
                <a:latin typeface="Sofia Pro" panose="00000500000000000000" pitchFamily="50" charset="0"/>
              </a:rPr>
              <a:t>rd</a:t>
            </a:r>
            <a:r>
              <a:rPr lang="en-US" sz="3600" i="1">
                <a:solidFill>
                  <a:schemeClr val="accent6"/>
                </a:solidFill>
                <a:latin typeface="Sofia Pro" panose="00000500000000000000" pitchFamily="50" charset="0"/>
              </a:rPr>
              <a:t> and 8</a:t>
            </a:r>
            <a:r>
              <a:rPr lang="en-US" sz="3600" i="1" baseline="30000">
                <a:solidFill>
                  <a:schemeClr val="accent6"/>
                </a:solidFill>
                <a:latin typeface="Sofia Pro" panose="00000500000000000000" pitchFamily="50" charset="0"/>
              </a:rPr>
              <a:t>th</a:t>
            </a:r>
            <a:r>
              <a:rPr lang="en-US" sz="3600" i="1">
                <a:solidFill>
                  <a:schemeClr val="accent6"/>
                </a:solidFill>
                <a:latin typeface="Sofia Pro" panose="00000500000000000000" pitchFamily="50" charset="0"/>
              </a:rPr>
              <a:t> graders?</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pic>
        <p:nvPicPr>
          <p:cNvPr id="4" name="Picture 3" descr="Chart, calendar&#10;&#10;Description automatically generated">
            <a:extLst>
              <a:ext uri="{FF2B5EF4-FFF2-40B4-BE49-F238E27FC236}">
                <a16:creationId xmlns:a16="http://schemas.microsoft.com/office/drawing/2014/main" id="{F3C47E43-11B0-A372-9321-40B38F52C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2973"/>
            <a:ext cx="3154017" cy="5915027"/>
          </a:xfrm>
          <a:prstGeom prst="rect">
            <a:avLst/>
          </a:prstGeom>
        </p:spPr>
      </p:pic>
    </p:spTree>
    <p:extLst>
      <p:ext uri="{BB962C8B-B14F-4D97-AF65-F5344CB8AC3E}">
        <p14:creationId xmlns:p14="http://schemas.microsoft.com/office/powerpoint/2010/main" val="166856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DB1708DD-1E30-4BE3-8D2C-C8D6CB0BE4A4}"/>
              </a:ext>
            </a:extLst>
          </p:cNvPr>
          <p:cNvSpPr txBox="1">
            <a:spLocks/>
          </p:cNvSpPr>
          <p:nvPr/>
        </p:nvSpPr>
        <p:spPr>
          <a:xfrm>
            <a:off x="3753461" y="1729860"/>
            <a:ext cx="7839095" cy="5034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bg2"/>
                </a:solidFill>
                <a:latin typeface="Open Sans" panose="020B0606030504020204" pitchFamily="34" charset="0"/>
                <a:ea typeface="Open Sans" panose="020B0606030504020204" pitchFamily="34" charset="0"/>
                <a:cs typeface="Open Sans" panose="020B0606030504020204" pitchFamily="34" charset="0"/>
              </a:rPr>
              <a:t>Certain schools will need to obtain an aggregate report from the test vendor. </a:t>
            </a:r>
          </a:p>
          <a:p>
            <a:pPr marL="0" indent="0">
              <a:buNone/>
            </a:pPr>
            <a:endParaRPr lang="en-US" sz="2400" b="1">
              <a:solidFill>
                <a:srgbClr val="7030A0"/>
              </a:solidFill>
              <a:latin typeface="Open Sans" panose="020B0606030504020204" pitchFamily="34" charset="0"/>
              <a:ea typeface="Open Sans" panose="020B0606030504020204" pitchFamily="34" charset="0"/>
              <a:cs typeface="Open Sans" panose="020B0606030504020204" pitchFamily="34" charset="0"/>
            </a:endParaRPr>
          </a:p>
          <a:p>
            <a:pPr marL="287338" indent="-287338">
              <a:lnSpc>
                <a:spcPct val="100000"/>
              </a:lnSpc>
            </a:pPr>
            <a:r>
              <a:rPr lang="en-US" sz="2000">
                <a:latin typeface="Open Sans" panose="020B0606030504020204" pitchFamily="34" charset="0"/>
                <a:ea typeface="Open Sans" panose="020B0606030504020204" pitchFamily="34" charset="0"/>
                <a:cs typeface="Open Sans" panose="020B0606030504020204" pitchFamily="34" charset="0"/>
              </a:rPr>
              <a:t>Schools with more than 25 scholarship students in 3</a:t>
            </a:r>
            <a:r>
              <a:rPr lang="en-US" sz="2000" baseline="30000">
                <a:latin typeface="Open Sans" panose="020B0606030504020204" pitchFamily="34" charset="0"/>
                <a:ea typeface="Open Sans" panose="020B0606030504020204" pitchFamily="34" charset="0"/>
                <a:cs typeface="Open Sans" panose="020B0606030504020204" pitchFamily="34" charset="0"/>
              </a:rPr>
              <a:t>rd</a:t>
            </a:r>
            <a:r>
              <a:rPr lang="en-US" sz="2000">
                <a:latin typeface="Open Sans" panose="020B0606030504020204" pitchFamily="34" charset="0"/>
                <a:ea typeface="Open Sans" panose="020B0606030504020204" pitchFamily="34" charset="0"/>
                <a:cs typeface="Open Sans" panose="020B0606030504020204" pitchFamily="34" charset="0"/>
              </a:rPr>
              <a:t>, or 8</a:t>
            </a:r>
            <a:r>
              <a:rPr lang="en-US" sz="2000" baseline="30000">
                <a:latin typeface="Open Sans" panose="020B0606030504020204" pitchFamily="34" charset="0"/>
                <a:ea typeface="Open Sans" panose="020B0606030504020204" pitchFamily="34" charset="0"/>
                <a:cs typeface="Open Sans" panose="020B0606030504020204" pitchFamily="34" charset="0"/>
              </a:rPr>
              <a:t>th</a:t>
            </a:r>
            <a:r>
              <a:rPr lang="en-US" sz="2000">
                <a:latin typeface="Open Sans" panose="020B0606030504020204" pitchFamily="34" charset="0"/>
                <a:ea typeface="Open Sans" panose="020B0606030504020204" pitchFamily="34" charset="0"/>
                <a:cs typeface="Open Sans" panose="020B0606030504020204" pitchFamily="34" charset="0"/>
              </a:rPr>
              <a:t>, or 11</a:t>
            </a:r>
            <a:r>
              <a:rPr lang="en-US" sz="2000" baseline="30000">
                <a:latin typeface="Open Sans" panose="020B0606030504020204" pitchFamily="34" charset="0"/>
                <a:ea typeface="Open Sans" panose="020B0606030504020204" pitchFamily="34" charset="0"/>
                <a:cs typeface="Open Sans" panose="020B0606030504020204" pitchFamily="34" charset="0"/>
              </a:rPr>
              <a:t>th</a:t>
            </a:r>
            <a:r>
              <a:rPr lang="en-US" sz="2000">
                <a:latin typeface="Open Sans" panose="020B0606030504020204" pitchFamily="34" charset="0"/>
                <a:ea typeface="Open Sans" panose="020B0606030504020204" pitchFamily="34" charset="0"/>
                <a:cs typeface="Open Sans" panose="020B0606030504020204" pitchFamily="34" charset="0"/>
              </a:rPr>
              <a:t> grade, will need to submit an aggregate report for that grade. </a:t>
            </a:r>
            <a:r>
              <a:rPr lang="en-US" sz="2000">
                <a:solidFill>
                  <a:schemeClr val="accent6"/>
                </a:solidFill>
                <a:latin typeface="Open Sans" panose="020B0606030504020204" pitchFamily="34" charset="0"/>
                <a:ea typeface="Open Sans" panose="020B0606030504020204" pitchFamily="34" charset="0"/>
                <a:cs typeface="Open Sans" panose="020B0606030504020204" pitchFamily="34" charset="0"/>
              </a:rPr>
              <a:t>EPR</a:t>
            </a:r>
          </a:p>
          <a:p>
            <a:pPr marL="0" indent="0">
              <a:lnSpc>
                <a:spcPct val="100000"/>
              </a:lnSpc>
              <a:buNone/>
            </a:pPr>
            <a:r>
              <a:rPr lang="en-US" sz="2000">
                <a:solidFill>
                  <a:schemeClr val="accent6"/>
                </a:solidFill>
                <a:latin typeface="Open Sans" panose="020B0606030504020204" pitchFamily="34" charset="0"/>
                <a:ea typeface="Open Sans" panose="020B0606030504020204" pitchFamily="34" charset="0"/>
                <a:cs typeface="Open Sans" panose="020B0606030504020204" pitchFamily="34" charset="0"/>
              </a:rPr>
              <a:t>O</a:t>
            </a:r>
          </a:p>
          <a:p>
            <a:pPr marL="287338" indent="-287338">
              <a:lnSpc>
                <a:spcPct val="100000"/>
              </a:lnSpc>
            </a:pPr>
            <a:r>
              <a:rPr lang="en-US" sz="2000">
                <a:latin typeface="Open Sans" panose="020B0606030504020204" pitchFamily="34" charset="0"/>
                <a:ea typeface="Open Sans" panose="020B0606030504020204" pitchFamily="34" charset="0"/>
                <a:cs typeface="Open Sans" panose="020B0606030504020204" pitchFamily="34" charset="0"/>
              </a:rPr>
              <a:t>Opportunity or ESA+, or a combination: </a:t>
            </a:r>
          </a:p>
          <a:p>
            <a:pPr marL="457200" lvl="1" indent="0">
              <a:lnSpc>
                <a:spcPct val="100000"/>
              </a:lnSpc>
              <a:buNone/>
            </a:pPr>
            <a:r>
              <a:rPr lang="en-US" sz="2000" b="1">
                <a:solidFill>
                  <a:srgbClr val="043682"/>
                </a:solidFill>
                <a:latin typeface="Open Sans" panose="020B0606030504020204" pitchFamily="34" charset="0"/>
                <a:ea typeface="Open Sans" panose="020B0606030504020204" pitchFamily="34" charset="0"/>
                <a:cs typeface="Open Sans" panose="020B0606030504020204" pitchFamily="34" charset="0"/>
              </a:rPr>
              <a:t>26 or more students = aggregate required</a:t>
            </a:r>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Testing: </a:t>
            </a:r>
            <a:r>
              <a:rPr lang="en-US" sz="3600" i="1">
                <a:solidFill>
                  <a:schemeClr val="accent6"/>
                </a:solidFill>
                <a:latin typeface="Sofia Pro" panose="00000500000000000000" pitchFamily="50" charset="0"/>
              </a:rPr>
              <a:t>aggregate</a:t>
            </a:r>
            <a:endParaRPr lang="en-US" sz="3600">
              <a:solidFill>
                <a:schemeClr val="accent6"/>
              </a:solidFill>
              <a:latin typeface="Sofia Pro" panose="00000500000000000000" pitchFamily="50" charset="0"/>
            </a:endParaRP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pic>
        <p:nvPicPr>
          <p:cNvPr id="4" name="Picture 3" descr="Chart, calendar&#10;&#10;Description automatically generated">
            <a:extLst>
              <a:ext uri="{FF2B5EF4-FFF2-40B4-BE49-F238E27FC236}">
                <a16:creationId xmlns:a16="http://schemas.microsoft.com/office/drawing/2014/main" id="{1A23EE34-0AA3-022C-37B7-EA4F9EB79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2973"/>
            <a:ext cx="3154017" cy="5915027"/>
          </a:xfrm>
          <a:prstGeom prst="rect">
            <a:avLst/>
          </a:prstGeom>
        </p:spPr>
      </p:pic>
    </p:spTree>
    <p:extLst>
      <p:ext uri="{BB962C8B-B14F-4D97-AF65-F5344CB8AC3E}">
        <p14:creationId xmlns:p14="http://schemas.microsoft.com/office/powerpoint/2010/main" val="87164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5EDAF9-249E-6B3F-CC46-6BE15A8DFB51}"/>
              </a:ext>
            </a:extLst>
          </p:cNvPr>
          <p:cNvSpPr/>
          <p:nvPr/>
        </p:nvSpPr>
        <p:spPr>
          <a:xfrm>
            <a:off x="0" y="-18688"/>
            <a:ext cx="4752975" cy="6858000"/>
          </a:xfrm>
          <a:prstGeom prst="rect">
            <a:avLst/>
          </a:prstGeom>
          <a:solidFill>
            <a:srgbClr val="0436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F04C3-0190-D8D7-FCFE-5516D2C1450E}"/>
              </a:ext>
            </a:extLst>
          </p:cNvPr>
          <p:cNvSpPr/>
          <p:nvPr/>
        </p:nvSpPr>
        <p:spPr>
          <a:xfrm>
            <a:off x="0" y="0"/>
            <a:ext cx="180975"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A7076A-50BE-05AB-C35B-F5B22DCBD410}"/>
              </a:ext>
            </a:extLst>
          </p:cNvPr>
          <p:cNvSpPr txBox="1"/>
          <p:nvPr/>
        </p:nvSpPr>
        <p:spPr>
          <a:xfrm>
            <a:off x="271000" y="1739960"/>
            <a:ext cx="4278925" cy="1323439"/>
          </a:xfrm>
          <a:prstGeom prst="rect">
            <a:avLst/>
          </a:prstGeom>
          <a:noFill/>
        </p:spPr>
        <p:txBody>
          <a:bodyPr wrap="square" rtlCol="0">
            <a:spAutoFit/>
          </a:bodyPr>
          <a:lstStyle/>
          <a:p>
            <a:pPr algn="ctr"/>
            <a:endParaRPr lang="en-US" sz="4000">
              <a:solidFill>
                <a:schemeClr val="accent6"/>
              </a:solidFill>
              <a:latin typeface="Sofia Pro" panose="00000500000000000000" pitchFamily="50" charset="0"/>
            </a:endParaRPr>
          </a:p>
          <a:p>
            <a:pPr algn="ctr"/>
            <a:r>
              <a:rPr lang="en-US" sz="4000">
                <a:solidFill>
                  <a:schemeClr val="accent6"/>
                </a:solidFill>
                <a:latin typeface="Sofia Pro" panose="00000500000000000000" pitchFamily="50" charset="0"/>
              </a:rPr>
              <a:t>AGENDA</a:t>
            </a:r>
            <a:endParaRPr lang="en-US" sz="3600">
              <a:solidFill>
                <a:schemeClr val="accent6"/>
              </a:solidFill>
              <a:latin typeface="Sofia Pro" panose="00000500000000000000" pitchFamily="50" charset="0"/>
            </a:endParaRPr>
          </a:p>
        </p:txBody>
      </p:sp>
      <p:cxnSp>
        <p:nvCxnSpPr>
          <p:cNvPr id="6" name="Straight Connector 5">
            <a:extLst>
              <a:ext uri="{FF2B5EF4-FFF2-40B4-BE49-F238E27FC236}">
                <a16:creationId xmlns:a16="http://schemas.microsoft.com/office/drawing/2014/main" id="{91B866DD-C4B0-2A75-2937-D104D0792D05}"/>
              </a:ext>
            </a:extLst>
          </p:cNvPr>
          <p:cNvCxnSpPr>
            <a:cxnSpLocks/>
          </p:cNvCxnSpPr>
          <p:nvPr/>
        </p:nvCxnSpPr>
        <p:spPr>
          <a:xfrm>
            <a:off x="819149" y="4219293"/>
            <a:ext cx="32956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text, clipart&#10;&#10;Description automatically generated">
            <a:extLst>
              <a:ext uri="{FF2B5EF4-FFF2-40B4-BE49-F238E27FC236}">
                <a16:creationId xmlns:a16="http://schemas.microsoft.com/office/drawing/2014/main" id="{CB8914D0-0F80-941D-6026-843B81DEB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27" name="TextBox 26">
            <a:extLst>
              <a:ext uri="{FF2B5EF4-FFF2-40B4-BE49-F238E27FC236}">
                <a16:creationId xmlns:a16="http://schemas.microsoft.com/office/drawing/2014/main" id="{379BB0B4-67F2-B0BE-EC97-AA163C4F84AA}"/>
              </a:ext>
            </a:extLst>
          </p:cNvPr>
          <p:cNvSpPr txBox="1"/>
          <p:nvPr/>
        </p:nvSpPr>
        <p:spPr>
          <a:xfrm>
            <a:off x="5441733" y="1280499"/>
            <a:ext cx="6372350" cy="3785652"/>
          </a:xfrm>
          <a:prstGeom prst="rect">
            <a:avLst/>
          </a:prstGeom>
          <a:noFill/>
        </p:spPr>
        <p:txBody>
          <a:bodyPr wrap="square" rtlCol="0">
            <a:spAutoFit/>
          </a:bodyPr>
          <a:lstStyle/>
          <a:p>
            <a:endParaRPr lang="en-US" sz="2400"/>
          </a:p>
          <a:p>
            <a:pPr>
              <a:lnSpc>
                <a:spcPct val="150000"/>
              </a:lnSpc>
            </a:pPr>
            <a:r>
              <a:rPr lang="en-US" sz="2400" b="1">
                <a:solidFill>
                  <a:srgbClr val="043682"/>
                </a:solidFill>
              </a:rPr>
              <a:t>Nonpublic School Agreement</a:t>
            </a:r>
          </a:p>
          <a:p>
            <a:pPr marL="457200" indent="-457200">
              <a:buClr>
                <a:srgbClr val="043682"/>
              </a:buClr>
              <a:buFont typeface="+mj-lt"/>
              <a:buAutoNum type="arabicPeriod"/>
            </a:pPr>
            <a:r>
              <a:rPr lang="en-US" sz="2400"/>
              <a:t>Compliance with DNPE</a:t>
            </a:r>
          </a:p>
          <a:p>
            <a:pPr marL="457200" indent="-457200">
              <a:buClr>
                <a:srgbClr val="043682"/>
              </a:buClr>
              <a:buFont typeface="+mj-lt"/>
              <a:buAutoNum type="arabicPeriod"/>
            </a:pPr>
            <a:r>
              <a:rPr lang="en-US" sz="2400"/>
              <a:t>In-Person Instruction</a:t>
            </a:r>
          </a:p>
          <a:p>
            <a:pPr marL="457200" indent="-457200">
              <a:buClr>
                <a:srgbClr val="043682"/>
              </a:buClr>
              <a:buFont typeface="+mj-lt"/>
              <a:buAutoNum type="arabicPeriod"/>
            </a:pPr>
            <a:r>
              <a:rPr lang="en-US" sz="2400"/>
              <a:t>Not Reimbursing Parents</a:t>
            </a:r>
          </a:p>
          <a:p>
            <a:pPr marL="457200" indent="-457200">
              <a:buClr>
                <a:srgbClr val="043682"/>
              </a:buClr>
              <a:buFont typeface="+mj-lt"/>
              <a:buAutoNum type="arabicPeriod"/>
            </a:pPr>
            <a:r>
              <a:rPr lang="en-US" sz="2400"/>
              <a:t>Tuition and Fee Schedules</a:t>
            </a:r>
          </a:p>
          <a:p>
            <a:pPr marL="457200" indent="-457200">
              <a:buClr>
                <a:srgbClr val="043682"/>
              </a:buClr>
              <a:buFont typeface="+mj-lt"/>
              <a:buAutoNum type="arabicPeriod"/>
            </a:pPr>
            <a:r>
              <a:rPr lang="en-US" sz="2400"/>
              <a:t>Testing Students</a:t>
            </a:r>
          </a:p>
          <a:p>
            <a:pPr marL="457200" indent="-457200">
              <a:buClr>
                <a:srgbClr val="043682"/>
              </a:buClr>
              <a:buFont typeface="+mj-lt"/>
              <a:buAutoNum type="arabicPeriod"/>
            </a:pPr>
            <a:r>
              <a:rPr lang="en-US" sz="2400"/>
              <a:t>Training</a:t>
            </a:r>
          </a:p>
          <a:p>
            <a:endParaRPr lang="en-US"/>
          </a:p>
          <a:p>
            <a:endParaRPr lang="en-US"/>
          </a:p>
        </p:txBody>
      </p:sp>
    </p:spTree>
    <p:extLst>
      <p:ext uri="{BB962C8B-B14F-4D97-AF65-F5344CB8AC3E}">
        <p14:creationId xmlns:p14="http://schemas.microsoft.com/office/powerpoint/2010/main" val="3969602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DB1708DD-1E30-4BE3-8D2C-C8D6CB0BE4A4}"/>
              </a:ext>
            </a:extLst>
          </p:cNvPr>
          <p:cNvSpPr txBox="1">
            <a:spLocks/>
          </p:cNvSpPr>
          <p:nvPr/>
        </p:nvSpPr>
        <p:spPr>
          <a:xfrm>
            <a:off x="3578088" y="1383360"/>
            <a:ext cx="8457404" cy="5034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bg2"/>
                </a:solidFill>
                <a:latin typeface="Open Sans" panose="020B0606030504020204" pitchFamily="34" charset="0"/>
                <a:ea typeface="Open Sans" panose="020B0606030504020204" pitchFamily="34" charset="0"/>
                <a:cs typeface="Open Sans" panose="020B0606030504020204" pitchFamily="34" charset="0"/>
              </a:rPr>
              <a:t>SEAA will disburse funds to cover the cost of the standardized tests required for 3</a:t>
            </a:r>
            <a:r>
              <a:rPr lang="en-US" sz="2400" b="1" baseline="30000">
                <a:solidFill>
                  <a:schemeClr val="bg2"/>
                </a:solidFill>
                <a:latin typeface="Open Sans" panose="020B0606030504020204" pitchFamily="34" charset="0"/>
                <a:ea typeface="Open Sans" panose="020B0606030504020204" pitchFamily="34" charset="0"/>
                <a:cs typeface="Open Sans" panose="020B0606030504020204" pitchFamily="34" charset="0"/>
              </a:rPr>
              <a:t>rd</a:t>
            </a:r>
            <a:r>
              <a:rPr lang="en-US" sz="2400" b="1">
                <a:solidFill>
                  <a:schemeClr val="bg2"/>
                </a:solidFill>
                <a:latin typeface="Open Sans" panose="020B0606030504020204" pitchFamily="34" charset="0"/>
                <a:ea typeface="Open Sans" panose="020B0606030504020204" pitchFamily="34" charset="0"/>
                <a:cs typeface="Open Sans" panose="020B0606030504020204" pitchFamily="34" charset="0"/>
              </a:rPr>
              <a:t> and 8</a:t>
            </a:r>
            <a:r>
              <a:rPr lang="en-US" sz="2400" b="1" baseline="30000">
                <a:solidFill>
                  <a:schemeClr val="bg2"/>
                </a:solidFill>
                <a:latin typeface="Open Sans" panose="020B0606030504020204" pitchFamily="34" charset="0"/>
                <a:ea typeface="Open Sans" panose="020B0606030504020204" pitchFamily="34" charset="0"/>
                <a:cs typeface="Open Sans" panose="020B0606030504020204" pitchFamily="34" charset="0"/>
              </a:rPr>
              <a:t>th</a:t>
            </a:r>
            <a:r>
              <a:rPr lang="en-US" sz="2400" b="1">
                <a:solidFill>
                  <a:schemeClr val="bg2"/>
                </a:solidFill>
                <a:latin typeface="Open Sans" panose="020B0606030504020204" pitchFamily="34" charset="0"/>
                <a:ea typeface="Open Sans" panose="020B0606030504020204" pitchFamily="34" charset="0"/>
                <a:cs typeface="Open Sans" panose="020B0606030504020204" pitchFamily="34" charset="0"/>
              </a:rPr>
              <a:t> grades, and for the ACT. </a:t>
            </a:r>
          </a:p>
          <a:p>
            <a:pPr marL="0" indent="0">
              <a:buNone/>
            </a:pPr>
            <a:endParaRPr lang="en-US" sz="2400" b="1">
              <a:solidFill>
                <a:srgbClr val="7030A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100" b="1">
                <a:solidFill>
                  <a:srgbClr val="043682"/>
                </a:solidFill>
                <a:latin typeface="Open Sans" panose="020B0606030504020204" pitchFamily="34" charset="0"/>
                <a:ea typeface="Open Sans" panose="020B0606030504020204" pitchFamily="34" charset="0"/>
                <a:cs typeface="Open Sans" panose="020B0606030504020204" pitchFamily="34" charset="0"/>
              </a:rPr>
              <a:t>How we will do this is not yet finalized. What’s possible:</a:t>
            </a:r>
          </a:p>
          <a:p>
            <a:pPr marL="287338" indent="-287338">
              <a:lnSpc>
                <a:spcPct val="150000"/>
              </a:lnSpc>
            </a:pPr>
            <a:r>
              <a:rPr lang="en-US" sz="2000">
                <a:latin typeface="Open Sans" panose="020B0606030504020204" pitchFamily="34" charset="0"/>
                <a:ea typeface="Open Sans" panose="020B0606030504020204" pitchFamily="34" charset="0"/>
                <a:cs typeface="Open Sans" panose="020B0606030504020204" pitchFamily="34" charset="0"/>
              </a:rPr>
              <a:t>A census date in March to determine how many 3</a:t>
            </a:r>
            <a:r>
              <a:rPr lang="en-US" sz="2000" baseline="30000">
                <a:latin typeface="Open Sans" panose="020B0606030504020204" pitchFamily="34" charset="0"/>
                <a:ea typeface="Open Sans" panose="020B0606030504020204" pitchFamily="34" charset="0"/>
                <a:cs typeface="Open Sans" panose="020B0606030504020204" pitchFamily="34" charset="0"/>
              </a:rPr>
              <a:t>rd</a:t>
            </a:r>
            <a:r>
              <a:rPr lang="en-US" sz="2000">
                <a:latin typeface="Open Sans" panose="020B0606030504020204" pitchFamily="34" charset="0"/>
                <a:ea typeface="Open Sans" panose="020B0606030504020204" pitchFamily="34" charset="0"/>
                <a:cs typeface="Open Sans" panose="020B0606030504020204" pitchFamily="34" charset="0"/>
              </a:rPr>
              <a:t> / 8</a:t>
            </a:r>
            <a:r>
              <a:rPr lang="en-US" sz="2000" baseline="30000">
                <a:latin typeface="Open Sans" panose="020B0606030504020204" pitchFamily="34" charset="0"/>
                <a:ea typeface="Open Sans" panose="020B0606030504020204" pitchFamily="34" charset="0"/>
                <a:cs typeface="Open Sans" panose="020B0606030504020204" pitchFamily="34" charset="0"/>
              </a:rPr>
              <a:t>th</a:t>
            </a:r>
            <a:r>
              <a:rPr lang="en-US" sz="2000">
                <a:latin typeface="Open Sans" panose="020B0606030504020204" pitchFamily="34" charset="0"/>
                <a:ea typeface="Open Sans" panose="020B0606030504020204" pitchFamily="34" charset="0"/>
                <a:cs typeface="Open Sans" panose="020B0606030504020204" pitchFamily="34" charset="0"/>
              </a:rPr>
              <a:t> / 11</a:t>
            </a:r>
            <a:r>
              <a:rPr lang="en-US" sz="2000" baseline="30000">
                <a:latin typeface="Open Sans" panose="020B0606030504020204" pitchFamily="34" charset="0"/>
                <a:ea typeface="Open Sans" panose="020B0606030504020204" pitchFamily="34" charset="0"/>
                <a:cs typeface="Open Sans" panose="020B0606030504020204" pitchFamily="34" charset="0"/>
              </a:rPr>
              <a:t>th</a:t>
            </a:r>
            <a:r>
              <a:rPr lang="en-US" sz="2000">
                <a:latin typeface="Open Sans" panose="020B0606030504020204" pitchFamily="34" charset="0"/>
                <a:ea typeface="Open Sans" panose="020B0606030504020204" pitchFamily="34" charset="0"/>
                <a:cs typeface="Open Sans" panose="020B0606030504020204" pitchFamily="34" charset="0"/>
              </a:rPr>
              <a:t> graders will be tested. </a:t>
            </a:r>
            <a:r>
              <a:rPr lang="en-US" sz="2000">
                <a:solidFill>
                  <a:schemeClr val="accent6"/>
                </a:solidFill>
                <a:latin typeface="Open Sans" panose="020B0606030504020204" pitchFamily="34" charset="0"/>
                <a:ea typeface="Open Sans" panose="020B0606030504020204" pitchFamily="34" charset="0"/>
                <a:cs typeface="Open Sans" panose="020B0606030504020204" pitchFamily="34" charset="0"/>
              </a:rPr>
              <a:t>EPRO</a:t>
            </a:r>
          </a:p>
          <a:p>
            <a:pPr marL="287338" indent="-287338">
              <a:lnSpc>
                <a:spcPct val="150000"/>
              </a:lnSpc>
            </a:pPr>
            <a:r>
              <a:rPr lang="en-US" sz="2000">
                <a:latin typeface="Open Sans" panose="020B0606030504020204" pitchFamily="34" charset="0"/>
                <a:ea typeface="Open Sans" panose="020B0606030504020204" pitchFamily="34" charset="0"/>
                <a:cs typeface="Open Sans" panose="020B0606030504020204" pitchFamily="34" charset="0"/>
              </a:rPr>
              <a:t>DPI may offer recommendations to SEAA about test vendors. </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US" sz="2000" b="1">
                <a:solidFill>
                  <a:srgbClr val="043682"/>
                </a:solidFill>
                <a:latin typeface="Open Sans" panose="020B0606030504020204" pitchFamily="34" charset="0"/>
                <a:ea typeface="Open Sans" panose="020B0606030504020204" pitchFamily="34" charset="0"/>
                <a:cs typeface="Open Sans" panose="020B0606030504020204" pitchFamily="34" charset="0"/>
              </a:rPr>
              <a:t>Schools will need to refund payment for tests for any students who are not tested as expected. </a:t>
            </a:r>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Testing: </a:t>
            </a:r>
            <a:r>
              <a:rPr lang="en-US" sz="3600" i="1">
                <a:solidFill>
                  <a:schemeClr val="accent6"/>
                </a:solidFill>
                <a:latin typeface="Sofia Pro" panose="00000500000000000000" pitchFamily="50" charset="0"/>
              </a:rPr>
              <a:t>paying for the tests</a:t>
            </a:r>
            <a:endParaRPr lang="en-US" sz="3600">
              <a:solidFill>
                <a:schemeClr val="accent6"/>
              </a:solidFill>
              <a:latin typeface="Sofia Pro" panose="00000500000000000000" pitchFamily="50" charset="0"/>
            </a:endParaRPr>
          </a:p>
        </p:txBody>
      </p:sp>
      <p:pic>
        <p:nvPicPr>
          <p:cNvPr id="14" name="Picture 13" descr="Chart, calendar&#10;&#10;Description automatically generated">
            <a:extLst>
              <a:ext uri="{FF2B5EF4-FFF2-40B4-BE49-F238E27FC236}">
                <a16:creationId xmlns:a16="http://schemas.microsoft.com/office/drawing/2014/main" id="{8A3A7BD4-B635-4544-34B1-C5AFB5DC1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972"/>
            <a:ext cx="3154017" cy="5915027"/>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Tree>
    <p:extLst>
      <p:ext uri="{BB962C8B-B14F-4D97-AF65-F5344CB8AC3E}">
        <p14:creationId xmlns:p14="http://schemas.microsoft.com/office/powerpoint/2010/main" val="15305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E892AA-AC4B-DBF2-017A-5687F4754F03}"/>
              </a:ext>
            </a:extLst>
          </p:cNvPr>
          <p:cNvSpPr txBox="1"/>
          <p:nvPr/>
        </p:nvSpPr>
        <p:spPr>
          <a:xfrm>
            <a:off x="142875" y="1381274"/>
            <a:ext cx="5829300" cy="4154984"/>
          </a:xfrm>
          <a:prstGeom prst="rect">
            <a:avLst/>
          </a:prstGeom>
          <a:noFill/>
        </p:spPr>
        <p:txBody>
          <a:bodyPr wrap="square" rtlCol="0">
            <a:spAutoFit/>
          </a:bodyPr>
          <a:lstStyle/>
          <a:p>
            <a:r>
              <a:rPr lang="en-US" sz="2000" b="1">
                <a:solidFill>
                  <a:schemeClr val="tx2"/>
                </a:solidFill>
                <a:latin typeface="Open Sans" panose="020B0606030504020204" pitchFamily="34" charset="0"/>
                <a:ea typeface="Open Sans" panose="020B0606030504020204" pitchFamily="34" charset="0"/>
                <a:cs typeface="Open Sans" panose="020B0606030504020204" pitchFamily="34" charset="0"/>
              </a:rPr>
              <a:t>Additional training topics:</a:t>
            </a:r>
          </a:p>
          <a:p>
            <a:endParaRPr lang="en-US" sz="2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20">
                <a:latin typeface="Open Sans" panose="020B0606030504020204" pitchFamily="34" charset="0"/>
                <a:ea typeface="Open Sans" panose="020B0606030504020204" pitchFamily="34" charset="0"/>
                <a:cs typeface="Open Sans" panose="020B0606030504020204" pitchFamily="34" charset="0"/>
              </a:rPr>
              <a:t>Tuition and Fee Schedules</a:t>
            </a:r>
          </a:p>
          <a:p>
            <a:pPr marL="12700" marR="551180">
              <a:lnSpc>
                <a:spcPct val="100000"/>
              </a:lnSpc>
              <a:tabLst>
                <a:tab pos="356235" algn="l"/>
              </a:tabLst>
            </a:pPr>
            <a:endParaRPr lang="en-US" sz="2000" spc="-10">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10">
                <a:latin typeface="Open Sans" panose="020B0606030504020204" pitchFamily="34" charset="0"/>
                <a:ea typeface="Open Sans" panose="020B0606030504020204" pitchFamily="34" charset="0"/>
                <a:cs typeface="Open Sans" panose="020B0606030504020204" pitchFamily="34" charset="0"/>
              </a:rPr>
              <a:t>Testing </a:t>
            </a:r>
            <a:br>
              <a:rPr lang="en-US" sz="2000" spc="-10">
                <a:latin typeface="Open Sans" panose="020B0606030504020204" pitchFamily="34" charset="0"/>
                <a:ea typeface="Open Sans" panose="020B0606030504020204" pitchFamily="34" charset="0"/>
                <a:cs typeface="Open Sans" panose="020B0606030504020204" pitchFamily="34" charset="0"/>
              </a:rPr>
            </a:br>
            <a:endParaRPr lang="en-US" sz="2000" spc="-10">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10">
                <a:latin typeface="Open Sans" panose="020B0606030504020204" pitchFamily="34" charset="0"/>
                <a:ea typeface="Open Sans" panose="020B0606030504020204" pitchFamily="34" charset="0"/>
                <a:cs typeface="Open Sans" panose="020B0606030504020204" pitchFamily="34" charset="0"/>
              </a:rPr>
              <a:t>Certification, Endorsement, Withdrawals</a:t>
            </a:r>
          </a:p>
          <a:p>
            <a:pPr marL="12700" marR="551180">
              <a:lnSpc>
                <a:spcPct val="100000"/>
              </a:lnSpc>
              <a:tabLst>
                <a:tab pos="356235" algn="l"/>
              </a:tabLst>
            </a:pPr>
            <a:endParaRPr lang="en-US" sz="2000" spc="-10">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10">
                <a:latin typeface="Open Sans" panose="020B0606030504020204" pitchFamily="34" charset="0"/>
                <a:ea typeface="Open Sans" panose="020B0606030504020204" pitchFamily="34" charset="0"/>
                <a:cs typeface="Open Sans" panose="020B0606030504020204" pitchFamily="34" charset="0"/>
              </a:rPr>
              <a:t>Financial Review</a:t>
            </a:r>
          </a:p>
          <a:p>
            <a:pPr marL="12700" marR="551180">
              <a:lnSpc>
                <a:spcPct val="100000"/>
              </a:lnSpc>
              <a:tabLst>
                <a:tab pos="356235" algn="l"/>
              </a:tabLst>
            </a:pPr>
            <a:endParaRPr lang="en-US" sz="2000" spc="-10">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10">
                <a:latin typeface="Open Sans" panose="020B0606030504020204" pitchFamily="34" charset="0"/>
                <a:ea typeface="Open Sans" panose="020B0606030504020204" pitchFamily="34" charset="0"/>
                <a:cs typeface="Open Sans" panose="020B0606030504020204" pitchFamily="34" charset="0"/>
              </a:rPr>
              <a:t>School Agreement / Best Practices</a:t>
            </a:r>
          </a:p>
          <a:p>
            <a:pPr marL="12700" marR="551180">
              <a:lnSpc>
                <a:spcPct val="100000"/>
              </a:lnSpc>
              <a:tabLst>
                <a:tab pos="356235" algn="l"/>
              </a:tabLst>
            </a:pPr>
            <a:endParaRPr lang="en-US" sz="2000" spc="-10">
              <a:latin typeface="Open Sans" panose="020B0606030504020204" pitchFamily="34" charset="0"/>
              <a:ea typeface="Open Sans" panose="020B0606030504020204" pitchFamily="34" charset="0"/>
              <a:cs typeface="Open Sans" panose="020B0606030504020204" pitchFamily="34" charset="0"/>
            </a:endParaRPr>
          </a:p>
          <a:p>
            <a:endParaRPr lang="en-US" sz="24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37DCB3B-E6B3-8E27-76D9-597A90EAAE1F}"/>
              </a:ext>
            </a:extLst>
          </p:cNvPr>
          <p:cNvSpPr txBox="1"/>
          <p:nvPr/>
        </p:nvSpPr>
        <p:spPr>
          <a:xfrm>
            <a:off x="142875" y="266700"/>
            <a:ext cx="8172450" cy="646331"/>
          </a:xfrm>
          <a:prstGeom prst="rect">
            <a:avLst/>
          </a:prstGeom>
          <a:noFill/>
        </p:spPr>
        <p:txBody>
          <a:bodyPr wrap="square" rtlCol="0">
            <a:spAutoFit/>
          </a:bodyPr>
          <a:lstStyle/>
          <a:p>
            <a:r>
              <a:rPr lang="en-US" sz="3600">
                <a:solidFill>
                  <a:schemeClr val="accent6"/>
                </a:solidFill>
                <a:latin typeface="Sofia Pro" panose="00000500000000000000" pitchFamily="50" charset="0"/>
              </a:rPr>
              <a:t>Training</a:t>
            </a:r>
          </a:p>
        </p:txBody>
      </p:sp>
      <p:pic>
        <p:nvPicPr>
          <p:cNvPr id="7" name="Picture 6" descr="A picture containing text, clipart&#10;&#10;Description automatically generated">
            <a:extLst>
              <a:ext uri="{FF2B5EF4-FFF2-40B4-BE49-F238E27FC236}">
                <a16:creationId xmlns:a16="http://schemas.microsoft.com/office/drawing/2014/main" id="{4276FC12-83DF-EBFE-623C-F5E6E6C9F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cxnSp>
        <p:nvCxnSpPr>
          <p:cNvPr id="9" name="Straight Connector 8">
            <a:extLst>
              <a:ext uri="{FF2B5EF4-FFF2-40B4-BE49-F238E27FC236}">
                <a16:creationId xmlns:a16="http://schemas.microsoft.com/office/drawing/2014/main" id="{7FA4E151-FB53-6946-A0F8-2FA4A2DB8052}"/>
              </a:ext>
            </a:extLst>
          </p:cNvPr>
          <p:cNvCxnSpPr>
            <a:cxnSpLocks/>
          </p:cNvCxnSpPr>
          <p:nvPr/>
        </p:nvCxnSpPr>
        <p:spPr>
          <a:xfrm>
            <a:off x="5843588" y="1534960"/>
            <a:ext cx="0" cy="3469986"/>
          </a:xfrm>
          <a:prstGeom prst="line">
            <a:avLst/>
          </a:prstGeom>
          <a:ln w="38100">
            <a:solidFill>
              <a:srgbClr val="04368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D37320-E2A2-7CA8-FBCA-FE9960D874C7}"/>
              </a:ext>
            </a:extLst>
          </p:cNvPr>
          <p:cNvSpPr txBox="1"/>
          <p:nvPr/>
        </p:nvSpPr>
        <p:spPr>
          <a:xfrm>
            <a:off x="6219825" y="2142624"/>
            <a:ext cx="5829300" cy="2862322"/>
          </a:xfrm>
          <a:prstGeom prst="rect">
            <a:avLst/>
          </a:prstGeom>
          <a:noFill/>
        </p:spPr>
        <p:txBody>
          <a:bodyPr wrap="square" rtlCol="0">
            <a:spAutoFit/>
          </a:bodyPr>
          <a:lstStyle/>
          <a:p>
            <a:r>
              <a:rPr lang="en-US" sz="2000" b="1">
                <a:solidFill>
                  <a:schemeClr val="tx2"/>
                </a:solidFill>
                <a:latin typeface="Open Sans" panose="020B0606030504020204" pitchFamily="34" charset="0"/>
                <a:ea typeface="Open Sans" panose="020B0606030504020204" pitchFamily="34" charset="0"/>
                <a:cs typeface="Open Sans" panose="020B0606030504020204" pitchFamily="34" charset="0"/>
              </a:rPr>
              <a:t>Training may be required …</a:t>
            </a:r>
          </a:p>
          <a:p>
            <a:endParaRPr lang="en-US" sz="2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20">
                <a:latin typeface="Open Sans" panose="020B0606030504020204" pitchFamily="34" charset="0"/>
                <a:ea typeface="Open Sans" panose="020B0606030504020204" pitchFamily="34" charset="0"/>
                <a:cs typeface="Open Sans" panose="020B0606030504020204" pitchFamily="34" charset="0"/>
              </a:rPr>
              <a:t>For new schools</a:t>
            </a:r>
          </a:p>
          <a:p>
            <a:pPr marL="12700" marR="551180">
              <a:lnSpc>
                <a:spcPct val="100000"/>
              </a:lnSpc>
              <a:tabLst>
                <a:tab pos="356235" algn="l"/>
              </a:tabLst>
            </a:pPr>
            <a:endParaRPr lang="en-US" sz="2000" spc="-10">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10">
                <a:latin typeface="Open Sans" panose="020B0606030504020204" pitchFamily="34" charset="0"/>
                <a:ea typeface="Open Sans" panose="020B0606030504020204" pitchFamily="34" charset="0"/>
                <a:cs typeface="Open Sans" panose="020B0606030504020204" pitchFamily="34" charset="0"/>
              </a:rPr>
              <a:t>For schools experiencing administrative difficulty, or those with staff turnover </a:t>
            </a:r>
            <a:br>
              <a:rPr lang="en-US" sz="2000" spc="-10">
                <a:latin typeface="Open Sans" panose="020B0606030504020204" pitchFamily="34" charset="0"/>
                <a:ea typeface="Open Sans" panose="020B0606030504020204" pitchFamily="34" charset="0"/>
                <a:cs typeface="Open Sans" panose="020B0606030504020204" pitchFamily="34" charset="0"/>
              </a:rPr>
            </a:br>
            <a:endParaRPr lang="en-US" sz="2000" spc="-10">
              <a:latin typeface="Open Sans" panose="020B0606030504020204" pitchFamily="34" charset="0"/>
              <a:ea typeface="Open Sans" panose="020B0606030504020204" pitchFamily="34" charset="0"/>
              <a:cs typeface="Open Sans" panose="020B0606030504020204" pitchFamily="34" charset="0"/>
            </a:endParaRPr>
          </a:p>
          <a:p>
            <a:pPr marL="355600" marR="551180" indent="-342900">
              <a:lnSpc>
                <a:spcPct val="100000"/>
              </a:lnSpc>
              <a:buFont typeface="Arial"/>
              <a:buChar char="•"/>
              <a:tabLst>
                <a:tab pos="356235" algn="l"/>
              </a:tabLst>
            </a:pPr>
            <a:r>
              <a:rPr lang="en-US" sz="2000" spc="-10">
                <a:latin typeface="Open Sans" panose="020B0606030504020204" pitchFamily="34" charset="0"/>
                <a:ea typeface="Open Sans" panose="020B0606030504020204" pitchFamily="34" charset="0"/>
                <a:cs typeface="Open Sans" panose="020B0606030504020204" pitchFamily="34" charset="0"/>
              </a:rPr>
              <a:t>In certain cases, for all schools</a:t>
            </a:r>
          </a:p>
          <a:p>
            <a:pPr marL="12700" marR="551180">
              <a:lnSpc>
                <a:spcPct val="100000"/>
              </a:lnSpc>
              <a:tabLst>
                <a:tab pos="356235" algn="l"/>
              </a:tabLst>
            </a:pPr>
            <a:endParaRPr lang="en-US" sz="2000" spc="-1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FB929873-A1B7-FB50-B075-758D191467C3}"/>
              </a:ext>
            </a:extLst>
          </p:cNvPr>
          <p:cNvSpPr txBox="1"/>
          <p:nvPr/>
        </p:nvSpPr>
        <p:spPr>
          <a:xfrm>
            <a:off x="1138496" y="5559058"/>
            <a:ext cx="9667357" cy="830997"/>
          </a:xfrm>
          <a:prstGeom prst="rect">
            <a:avLst/>
          </a:prstGeom>
          <a:noFill/>
          <a:ln w="38100">
            <a:solidFill>
              <a:srgbClr val="043682"/>
            </a:solidFill>
          </a:ln>
        </p:spPr>
        <p:txBody>
          <a:bodyPr wrap="square" rtlCol="0">
            <a:spAutoFit/>
          </a:bodyPr>
          <a:lstStyle/>
          <a:p>
            <a:r>
              <a:rPr lang="en-US" sz="2400" b="1">
                <a:solidFill>
                  <a:srgbClr val="043682"/>
                </a:solidFill>
              </a:rPr>
              <a:t>Tip: </a:t>
            </a:r>
            <a:r>
              <a:rPr lang="en-US" sz="2400"/>
              <a:t>Required trainings may be offered more than once, and viewing a recording will also satisfy the requirement. </a:t>
            </a:r>
          </a:p>
        </p:txBody>
      </p:sp>
    </p:spTree>
    <p:extLst>
      <p:ext uri="{BB962C8B-B14F-4D97-AF65-F5344CB8AC3E}">
        <p14:creationId xmlns:p14="http://schemas.microsoft.com/office/powerpoint/2010/main" val="154457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CONTACT US</a:t>
            </a:r>
          </a:p>
        </p:txBody>
      </p:sp>
      <p:pic>
        <p:nvPicPr>
          <p:cNvPr id="7" name="Picture 6" descr="Icon&#10;&#10;Description automatically generated">
            <a:extLst>
              <a:ext uri="{FF2B5EF4-FFF2-40B4-BE49-F238E27FC236}">
                <a16:creationId xmlns:a16="http://schemas.microsoft.com/office/drawing/2014/main" id="{8C36D800-8BA3-B638-09F3-C1A982D17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51" y="1177311"/>
            <a:ext cx="1434250" cy="1412464"/>
          </a:xfrm>
          <a:prstGeom prst="rect">
            <a:avLst/>
          </a:prstGeom>
        </p:spPr>
      </p:pic>
      <p:pic>
        <p:nvPicPr>
          <p:cNvPr id="10" name="Picture 9" descr="Icon&#10;&#10;Description automatically generated">
            <a:extLst>
              <a:ext uri="{FF2B5EF4-FFF2-40B4-BE49-F238E27FC236}">
                <a16:creationId xmlns:a16="http://schemas.microsoft.com/office/drawing/2014/main" id="{9BD82622-6B15-08A1-5FB5-4EADCAEFF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50" y="2935271"/>
            <a:ext cx="1422276" cy="1458466"/>
          </a:xfrm>
          <a:prstGeom prst="rect">
            <a:avLst/>
          </a:prstGeom>
        </p:spPr>
      </p:pic>
      <p:pic>
        <p:nvPicPr>
          <p:cNvPr id="12" name="Picture 11" descr="Icon&#10;&#10;Description automatically generated">
            <a:extLst>
              <a:ext uri="{FF2B5EF4-FFF2-40B4-BE49-F238E27FC236}">
                <a16:creationId xmlns:a16="http://schemas.microsoft.com/office/drawing/2014/main" id="{8BBBF9CD-A40F-F919-FA3E-6179EBC14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961558"/>
            <a:ext cx="1397726" cy="1368606"/>
          </a:xfrm>
          <a:prstGeom prst="rect">
            <a:avLst/>
          </a:prstGeom>
        </p:spPr>
      </p:pic>
      <p:sp>
        <p:nvSpPr>
          <p:cNvPr id="15" name="TextBox 14">
            <a:extLst>
              <a:ext uri="{FF2B5EF4-FFF2-40B4-BE49-F238E27FC236}">
                <a16:creationId xmlns:a16="http://schemas.microsoft.com/office/drawing/2014/main" id="{BC2A8211-F5E4-ECD9-FCDA-64078E9602A2}"/>
              </a:ext>
            </a:extLst>
          </p:cNvPr>
          <p:cNvSpPr txBox="1"/>
          <p:nvPr/>
        </p:nvSpPr>
        <p:spPr>
          <a:xfrm>
            <a:off x="2666024" y="1560377"/>
            <a:ext cx="5730240" cy="646331"/>
          </a:xfrm>
          <a:prstGeom prst="rect">
            <a:avLst/>
          </a:prstGeom>
          <a:noFill/>
        </p:spPr>
        <p:txBody>
          <a:bodyPr wrap="square" rtlCol="0">
            <a:spAutoFit/>
          </a:bodyPr>
          <a:lstStyle/>
          <a:p>
            <a:r>
              <a:rPr lang="en-US" sz="3600">
                <a:latin typeface="Open Sans" panose="020B0606030504020204" pitchFamily="34" charset="0"/>
                <a:ea typeface="Open Sans" panose="020B0606030504020204" pitchFamily="34" charset="0"/>
                <a:cs typeface="Open Sans" panose="020B0606030504020204" pitchFamily="34" charset="0"/>
              </a:rPr>
              <a:t>ncseaa.edu</a:t>
            </a:r>
          </a:p>
        </p:txBody>
      </p:sp>
      <p:sp>
        <p:nvSpPr>
          <p:cNvPr id="16" name="TextBox 15">
            <a:extLst>
              <a:ext uri="{FF2B5EF4-FFF2-40B4-BE49-F238E27FC236}">
                <a16:creationId xmlns:a16="http://schemas.microsoft.com/office/drawing/2014/main" id="{F939BB45-C765-8040-488A-AAB6DDF47314}"/>
              </a:ext>
            </a:extLst>
          </p:cNvPr>
          <p:cNvSpPr txBox="1"/>
          <p:nvPr/>
        </p:nvSpPr>
        <p:spPr>
          <a:xfrm>
            <a:off x="2743200" y="3341338"/>
            <a:ext cx="8736275" cy="646331"/>
          </a:xfrm>
          <a:prstGeom prst="rect">
            <a:avLst/>
          </a:prstGeom>
          <a:noFill/>
        </p:spPr>
        <p:txBody>
          <a:bodyPr wrap="square" rtlCol="0">
            <a:spAutoFit/>
          </a:bodyPr>
          <a:lstStyle/>
          <a:p>
            <a:r>
              <a:rPr lang="en-US" sz="3600">
                <a:latin typeface="Open Sans" panose="020B0606030504020204" pitchFamily="34" charset="0"/>
                <a:ea typeface="Open Sans" panose="020B0606030504020204" pitchFamily="34" charset="0"/>
                <a:cs typeface="Open Sans" panose="020B0606030504020204" pitchFamily="34" charset="0"/>
                <a:hlinkClick r:id="rId6"/>
              </a:rPr>
              <a:t>NPS@ncseaa.edu</a:t>
            </a:r>
            <a:r>
              <a:rPr lang="en-US" sz="3600">
                <a:latin typeface="Open Sans" panose="020B0606030504020204" pitchFamily="34" charset="0"/>
                <a:ea typeface="Open Sans" panose="020B0606030504020204" pitchFamily="34" charset="0"/>
                <a:cs typeface="Open Sans" panose="020B0606030504020204" pitchFamily="34" charset="0"/>
              </a:rPr>
              <a:t> </a:t>
            </a:r>
          </a:p>
        </p:txBody>
      </p:sp>
      <p:sp>
        <p:nvSpPr>
          <p:cNvPr id="19" name="TextBox 18">
            <a:extLst>
              <a:ext uri="{FF2B5EF4-FFF2-40B4-BE49-F238E27FC236}">
                <a16:creationId xmlns:a16="http://schemas.microsoft.com/office/drawing/2014/main" id="{0C31A828-A773-0148-93E0-4EA5D7839DE6}"/>
              </a:ext>
            </a:extLst>
          </p:cNvPr>
          <p:cNvSpPr txBox="1"/>
          <p:nvPr/>
        </p:nvSpPr>
        <p:spPr>
          <a:xfrm>
            <a:off x="2666024" y="4961557"/>
            <a:ext cx="8237107" cy="1027845"/>
          </a:xfrm>
          <a:prstGeom prst="rect">
            <a:avLst/>
          </a:prstGeom>
          <a:noFill/>
        </p:spPr>
        <p:txBody>
          <a:bodyPr wrap="square">
            <a:spAutoFit/>
          </a:bodyPr>
          <a:lstStyle/>
          <a:p>
            <a:pPr marR="492125">
              <a:lnSpc>
                <a:spcPct val="200000"/>
              </a:lnSpc>
              <a:spcBef>
                <a:spcPts val="25"/>
              </a:spcBef>
            </a:pPr>
            <a:r>
              <a:rPr lang="en-US" sz="3600" b="1">
                <a:effectLst/>
                <a:latin typeface="Open Sans" panose="020B0606030504020204"/>
                <a:ea typeface="Calibri" panose="020F0502020204030204" pitchFamily="34" charset="0"/>
              </a:rPr>
              <a:t>919-695-8742</a:t>
            </a:r>
            <a:r>
              <a:rPr lang="en-US" sz="1800" b="1">
                <a:effectLst/>
                <a:latin typeface="Open Sans" panose="020B0606030504020204"/>
                <a:ea typeface="Calibri" panose="020F0502020204030204" pitchFamily="34" charset="0"/>
              </a:rPr>
              <a:t>  </a:t>
            </a:r>
            <a:r>
              <a:rPr lang="en-US" sz="2400" b="1">
                <a:effectLst/>
                <a:latin typeface="Open Sans" panose="020B0606030504020204"/>
                <a:ea typeface="Calibri" panose="020F0502020204030204" pitchFamily="34" charset="0"/>
              </a:rPr>
              <a:t>(schools only)</a:t>
            </a:r>
            <a:endParaRPr lang="en-US" sz="2400" b="1">
              <a:latin typeface="Open Sans" panose="020B0606030504020204"/>
              <a:ea typeface="Open Sans" panose="020B0606030504020204" pitchFamily="34" charset="0"/>
              <a:cs typeface="Open Sans" panose="020B0606030504020204" pitchFamily="34" charset="0"/>
            </a:endParaRPr>
          </a:p>
        </p:txBody>
      </p:sp>
      <p:pic>
        <p:nvPicPr>
          <p:cNvPr id="21" name="Picture 20" descr="A picture containing text, clipart&#10;&#10;Description automatically generated">
            <a:extLst>
              <a:ext uri="{FF2B5EF4-FFF2-40B4-BE49-F238E27FC236}">
                <a16:creationId xmlns:a16="http://schemas.microsoft.com/office/drawing/2014/main" id="{70BC8D74-F6B8-16DB-BED9-9D423C205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Tree>
    <p:extLst>
      <p:ext uri="{BB962C8B-B14F-4D97-AF65-F5344CB8AC3E}">
        <p14:creationId xmlns:p14="http://schemas.microsoft.com/office/powerpoint/2010/main" val="6459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7E387-5E57-1372-6B20-D027957874D5}"/>
              </a:ext>
            </a:extLst>
          </p:cNvPr>
          <p:cNvSpPr/>
          <p:nvPr/>
        </p:nvSpPr>
        <p:spPr>
          <a:xfrm>
            <a:off x="0" y="0"/>
            <a:ext cx="12192000" cy="6858000"/>
          </a:xfrm>
          <a:prstGeom prst="rect">
            <a:avLst/>
          </a:prstGeom>
          <a:solidFill>
            <a:schemeClr val="bg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775366-D1DC-CC45-DDC7-E5332E4A5644}"/>
              </a:ext>
            </a:extLst>
          </p:cNvPr>
          <p:cNvSpPr txBox="1"/>
          <p:nvPr/>
        </p:nvSpPr>
        <p:spPr>
          <a:xfrm>
            <a:off x="1" y="2413337"/>
            <a:ext cx="12192000" cy="1015663"/>
          </a:xfrm>
          <a:prstGeom prst="rect">
            <a:avLst/>
          </a:prstGeom>
          <a:noFill/>
        </p:spPr>
        <p:txBody>
          <a:bodyPr wrap="square" rtlCol="0">
            <a:spAutoFit/>
          </a:bodyPr>
          <a:lstStyle/>
          <a:p>
            <a:pPr algn="ctr"/>
            <a:r>
              <a:rPr lang="en-US" sz="6000">
                <a:solidFill>
                  <a:schemeClr val="bg1"/>
                </a:solidFill>
                <a:latin typeface="Sofia Pro Semi Bold" panose="00000800000000000000" pitchFamily="50" charset="0"/>
              </a:rPr>
              <a:t>Compliance with DNPE</a:t>
            </a:r>
          </a:p>
        </p:txBody>
      </p:sp>
      <p:cxnSp>
        <p:nvCxnSpPr>
          <p:cNvPr id="5" name="Straight Connector 4">
            <a:extLst>
              <a:ext uri="{FF2B5EF4-FFF2-40B4-BE49-F238E27FC236}">
                <a16:creationId xmlns:a16="http://schemas.microsoft.com/office/drawing/2014/main" id="{5103A01C-3B49-957B-BF74-3D7495243626}"/>
              </a:ext>
            </a:extLst>
          </p:cNvPr>
          <p:cNvCxnSpPr/>
          <p:nvPr/>
        </p:nvCxnSpPr>
        <p:spPr>
          <a:xfrm>
            <a:off x="1257300" y="217170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7A4E5D-40F8-B0AF-2BEE-817043BF3EE4}"/>
              </a:ext>
            </a:extLst>
          </p:cNvPr>
          <p:cNvCxnSpPr/>
          <p:nvPr/>
        </p:nvCxnSpPr>
        <p:spPr>
          <a:xfrm>
            <a:off x="1257300" y="367665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45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i="1">
                <a:solidFill>
                  <a:schemeClr val="accent6"/>
                </a:solidFill>
                <a:latin typeface="Sofia Pro" panose="00000500000000000000" pitchFamily="50" charset="0"/>
              </a:rPr>
              <a:t>“Legally Operating in the State”</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pic>
        <p:nvPicPr>
          <p:cNvPr id="1030" name="Picture 6" descr="North Carolina State Outline Images – Browse 3,256 Stock Photos, Vectors,  and Video | Adobe Stock">
            <a:extLst>
              <a:ext uri="{FF2B5EF4-FFF2-40B4-BE49-F238E27FC236}">
                <a16:creationId xmlns:a16="http://schemas.microsoft.com/office/drawing/2014/main" id="{661F951A-AABC-9BDA-978F-C7C722903FD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77917" y="1121569"/>
            <a:ext cx="4095591" cy="2680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BA3E9D-D81D-0254-34A2-476735A19A18}"/>
              </a:ext>
            </a:extLst>
          </p:cNvPr>
          <p:cNvSpPr txBox="1"/>
          <p:nvPr/>
        </p:nvSpPr>
        <p:spPr>
          <a:xfrm>
            <a:off x="5154705" y="1591012"/>
            <a:ext cx="6399120" cy="1015663"/>
          </a:xfrm>
          <a:prstGeom prst="rect">
            <a:avLst/>
          </a:prstGeom>
          <a:noFill/>
        </p:spPr>
        <p:txBody>
          <a:bodyPr wrap="square" rtlCol="0">
            <a:spAutoFit/>
          </a:bodyPr>
          <a:lstStyle/>
          <a:p>
            <a:r>
              <a:rPr lang="en-US" sz="2000"/>
              <a:t>Schools have always been required to first register with the </a:t>
            </a:r>
            <a:r>
              <a:rPr lang="en-US" sz="2000" b="1"/>
              <a:t>Division of Non-Public Education (DNPE) </a:t>
            </a:r>
            <a:r>
              <a:rPr lang="en-US" sz="2000"/>
              <a:t>before registering with SEAA to participate in the Scholarship Programs. </a:t>
            </a:r>
          </a:p>
        </p:txBody>
      </p:sp>
      <p:sp>
        <p:nvSpPr>
          <p:cNvPr id="10" name="TextBox 9">
            <a:extLst>
              <a:ext uri="{FF2B5EF4-FFF2-40B4-BE49-F238E27FC236}">
                <a16:creationId xmlns:a16="http://schemas.microsoft.com/office/drawing/2014/main" id="{DBF19E72-B77D-98EF-9B3B-15B65570AA74}"/>
              </a:ext>
            </a:extLst>
          </p:cNvPr>
          <p:cNvSpPr txBox="1"/>
          <p:nvPr/>
        </p:nvSpPr>
        <p:spPr>
          <a:xfrm>
            <a:off x="441233" y="3802319"/>
            <a:ext cx="11372850" cy="1200329"/>
          </a:xfrm>
          <a:prstGeom prst="rect">
            <a:avLst/>
          </a:prstGeom>
          <a:noFill/>
        </p:spPr>
        <p:txBody>
          <a:bodyPr wrap="square" rtlCol="0">
            <a:spAutoFit/>
          </a:bodyPr>
          <a:lstStyle/>
          <a:p>
            <a:endParaRPr lang="en-US" sz="2400"/>
          </a:p>
          <a:p>
            <a:r>
              <a:rPr lang="en-US" sz="2400" b="1">
                <a:solidFill>
                  <a:srgbClr val="043682"/>
                </a:solidFill>
              </a:rPr>
              <a:t>If a School has more than one location, each campus must be fully registered with DNPE.</a:t>
            </a:r>
          </a:p>
          <a:p>
            <a:pPr marL="285750" indent="-285750">
              <a:buFont typeface="Arial" panose="020B0604020202020204" pitchFamily="34" charset="0"/>
              <a:buChar char="•"/>
            </a:pPr>
            <a:endParaRPr lang="en-US" sz="2400" b="1">
              <a:solidFill>
                <a:srgbClr val="043682"/>
              </a:solidFill>
            </a:endParaRPr>
          </a:p>
        </p:txBody>
      </p:sp>
    </p:spTree>
    <p:extLst>
      <p:ext uri="{BB962C8B-B14F-4D97-AF65-F5344CB8AC3E}">
        <p14:creationId xmlns:p14="http://schemas.microsoft.com/office/powerpoint/2010/main" val="364974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1200329"/>
          </a:xfrm>
          <a:prstGeom prst="rect">
            <a:avLst/>
          </a:prstGeom>
          <a:noFill/>
        </p:spPr>
        <p:txBody>
          <a:bodyPr wrap="square">
            <a:spAutoFit/>
          </a:bodyPr>
          <a:lstStyle/>
          <a:p>
            <a:r>
              <a:rPr lang="en-US" sz="3600">
                <a:solidFill>
                  <a:schemeClr val="accent6"/>
                </a:solidFill>
                <a:latin typeface="Sofia Pro" panose="00000500000000000000" pitchFamily="50" charset="0"/>
              </a:rPr>
              <a:t>“</a:t>
            </a:r>
            <a:r>
              <a:rPr lang="en-US" sz="3600" b="1">
                <a:solidFill>
                  <a:schemeClr val="accent6"/>
                </a:solidFill>
                <a:latin typeface="Sofia Pro" panose="00000500000000000000" pitchFamily="50" charset="0"/>
              </a:rPr>
              <a:t>Register</a:t>
            </a:r>
            <a:r>
              <a:rPr lang="en-US" sz="3600">
                <a:solidFill>
                  <a:schemeClr val="accent6"/>
                </a:solidFill>
                <a:latin typeface="Sofia Pro" panose="00000500000000000000" pitchFamily="50" charset="0"/>
              </a:rPr>
              <a:t>” with DNPE: What does SEAA mean? to</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10" name="TextBox 9">
            <a:extLst>
              <a:ext uri="{FF2B5EF4-FFF2-40B4-BE49-F238E27FC236}">
                <a16:creationId xmlns:a16="http://schemas.microsoft.com/office/drawing/2014/main" id="{DBF19E72-B77D-98EF-9B3B-15B65570AA74}"/>
              </a:ext>
            </a:extLst>
          </p:cNvPr>
          <p:cNvSpPr txBox="1"/>
          <p:nvPr/>
        </p:nvSpPr>
        <p:spPr>
          <a:xfrm>
            <a:off x="696760" y="1617483"/>
            <a:ext cx="11372850" cy="2308324"/>
          </a:xfrm>
          <a:prstGeom prst="rect">
            <a:avLst/>
          </a:prstGeom>
          <a:noFill/>
        </p:spPr>
        <p:txBody>
          <a:bodyPr wrap="square" rtlCol="0">
            <a:spAutoFit/>
          </a:bodyPr>
          <a:lstStyle/>
          <a:p>
            <a:r>
              <a:rPr lang="en-US" sz="2400" b="1" i="1"/>
              <a:t>REGISTERED with DNPE </a:t>
            </a:r>
            <a:r>
              <a:rPr lang="en-US" sz="2400"/>
              <a:t>means that the school meets DNPE’s requirements in terms of the school’s location. </a:t>
            </a:r>
          </a:p>
          <a:p>
            <a:endParaRPr lang="en-US" sz="2400"/>
          </a:p>
          <a:p>
            <a:r>
              <a:rPr lang="en-US" sz="2400"/>
              <a:t>SEAA is not the governing agency regarding schools’ physical locations. We rely on DNPE to confirm that a school is in compliance. </a:t>
            </a:r>
          </a:p>
          <a:p>
            <a:endParaRPr lang="en-US" sz="2400"/>
          </a:p>
        </p:txBody>
      </p:sp>
      <p:pic>
        <p:nvPicPr>
          <p:cNvPr id="5" name="Picture 4">
            <a:extLst>
              <a:ext uri="{FF2B5EF4-FFF2-40B4-BE49-F238E27FC236}">
                <a16:creationId xmlns:a16="http://schemas.microsoft.com/office/drawing/2014/main" id="{095FBD1A-544B-C57C-39E7-5FC5959781F0}"/>
              </a:ext>
            </a:extLst>
          </p:cNvPr>
          <p:cNvPicPr>
            <a:picLocks noChangeAspect="1"/>
          </p:cNvPicPr>
          <p:nvPr/>
        </p:nvPicPr>
        <p:blipFill>
          <a:blip r:embed="rId4"/>
          <a:stretch>
            <a:fillRect/>
          </a:stretch>
        </p:blipFill>
        <p:spPr>
          <a:xfrm>
            <a:off x="696760" y="4600315"/>
            <a:ext cx="6934200" cy="1828800"/>
          </a:xfrm>
          <a:prstGeom prst="rect">
            <a:avLst/>
          </a:prstGeom>
        </p:spPr>
      </p:pic>
    </p:spTree>
    <p:extLst>
      <p:ext uri="{BB962C8B-B14F-4D97-AF65-F5344CB8AC3E}">
        <p14:creationId xmlns:p14="http://schemas.microsoft.com/office/powerpoint/2010/main" val="250909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10315532" cy="646331"/>
          </a:xfrm>
          <a:prstGeom prst="rect">
            <a:avLst/>
          </a:prstGeom>
          <a:noFill/>
        </p:spPr>
        <p:txBody>
          <a:bodyPr wrap="square">
            <a:spAutoFit/>
          </a:bodyPr>
          <a:lstStyle/>
          <a:p>
            <a:r>
              <a:rPr lang="en-US" sz="3600">
                <a:solidFill>
                  <a:schemeClr val="accent6"/>
                </a:solidFill>
                <a:latin typeface="Sofia Pro" panose="00000500000000000000" pitchFamily="50" charset="0"/>
              </a:rPr>
              <a:t>DNPE Requirements (for Direct Payment Schools)</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pic>
        <p:nvPicPr>
          <p:cNvPr id="4" name="Picture 2" descr="The abuse of question marks — #67 | by Jon Jackson | 100 Naked Words |  Medium">
            <a:extLst>
              <a:ext uri="{FF2B5EF4-FFF2-40B4-BE49-F238E27FC236}">
                <a16:creationId xmlns:a16="http://schemas.microsoft.com/office/drawing/2014/main" id="{77B6738C-D1A9-87AA-CE29-64DED119C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988" y="4351562"/>
            <a:ext cx="2183271" cy="16353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extBox 9">
            <a:extLst>
              <a:ext uri="{FF2B5EF4-FFF2-40B4-BE49-F238E27FC236}">
                <a16:creationId xmlns:a16="http://schemas.microsoft.com/office/drawing/2014/main" id="{3AEE30E4-DA86-8CEF-DE63-DC282DF289DB}"/>
              </a:ext>
            </a:extLst>
          </p:cNvPr>
          <p:cNvGraphicFramePr/>
          <p:nvPr>
            <p:extLst>
              <p:ext uri="{D42A27DB-BD31-4B8C-83A1-F6EECF244321}">
                <p14:modId xmlns:p14="http://schemas.microsoft.com/office/powerpoint/2010/main" val="3343188418"/>
              </p:ext>
            </p:extLst>
          </p:nvPr>
        </p:nvGraphicFramePr>
        <p:xfrm>
          <a:off x="684234" y="1304574"/>
          <a:ext cx="11372850" cy="3046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FCC333CB-6142-3F3D-C0A7-CBA68AE8F810}"/>
              </a:ext>
            </a:extLst>
          </p:cNvPr>
          <p:cNvSpPr txBox="1"/>
          <p:nvPr/>
        </p:nvSpPr>
        <p:spPr>
          <a:xfrm>
            <a:off x="3927013" y="4713161"/>
            <a:ext cx="7054192" cy="1015663"/>
          </a:xfrm>
          <a:prstGeom prst="rect">
            <a:avLst/>
          </a:prstGeom>
          <a:noFill/>
        </p:spPr>
        <p:txBody>
          <a:bodyPr wrap="square" rtlCol="0">
            <a:spAutoFit/>
          </a:bodyPr>
          <a:lstStyle/>
          <a:p>
            <a:r>
              <a:rPr lang="en-US" sz="2400" b="1">
                <a:solidFill>
                  <a:srgbClr val="043682"/>
                </a:solidFill>
              </a:rPr>
              <a:t>Questions about DNPE requirements? </a:t>
            </a:r>
          </a:p>
          <a:p>
            <a:endParaRPr lang="en-US"/>
          </a:p>
          <a:p>
            <a:r>
              <a:rPr lang="en-US">
                <a:hlinkClick r:id="rId10"/>
              </a:rPr>
              <a:t>https://www.doa.nc.gov/divisions/non-public-education/private-schools</a:t>
            </a:r>
            <a:r>
              <a:rPr lang="en-US"/>
              <a:t> </a:t>
            </a:r>
          </a:p>
        </p:txBody>
      </p:sp>
    </p:spTree>
    <p:extLst>
      <p:ext uri="{BB962C8B-B14F-4D97-AF65-F5344CB8AC3E}">
        <p14:creationId xmlns:p14="http://schemas.microsoft.com/office/powerpoint/2010/main" val="17787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7E387-5E57-1372-6B20-D027957874D5}"/>
              </a:ext>
            </a:extLst>
          </p:cNvPr>
          <p:cNvSpPr/>
          <p:nvPr/>
        </p:nvSpPr>
        <p:spPr>
          <a:xfrm>
            <a:off x="0" y="0"/>
            <a:ext cx="12192000" cy="6858000"/>
          </a:xfrm>
          <a:prstGeom prst="rect">
            <a:avLst/>
          </a:prstGeom>
          <a:solidFill>
            <a:schemeClr val="bg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775366-D1DC-CC45-DDC7-E5332E4A5644}"/>
              </a:ext>
            </a:extLst>
          </p:cNvPr>
          <p:cNvSpPr txBox="1"/>
          <p:nvPr/>
        </p:nvSpPr>
        <p:spPr>
          <a:xfrm>
            <a:off x="1" y="2413337"/>
            <a:ext cx="12192000" cy="1015663"/>
          </a:xfrm>
          <a:prstGeom prst="rect">
            <a:avLst/>
          </a:prstGeom>
          <a:noFill/>
        </p:spPr>
        <p:txBody>
          <a:bodyPr wrap="square" rtlCol="0">
            <a:spAutoFit/>
          </a:bodyPr>
          <a:lstStyle/>
          <a:p>
            <a:pPr algn="ctr"/>
            <a:r>
              <a:rPr lang="en-US" sz="6000">
                <a:solidFill>
                  <a:schemeClr val="bg1"/>
                </a:solidFill>
                <a:latin typeface="Sofia Pro Semi Bold" panose="00000800000000000000" pitchFamily="50" charset="0"/>
              </a:rPr>
              <a:t>In-Person Instruction</a:t>
            </a:r>
          </a:p>
        </p:txBody>
      </p:sp>
      <p:cxnSp>
        <p:nvCxnSpPr>
          <p:cNvPr id="5" name="Straight Connector 4">
            <a:extLst>
              <a:ext uri="{FF2B5EF4-FFF2-40B4-BE49-F238E27FC236}">
                <a16:creationId xmlns:a16="http://schemas.microsoft.com/office/drawing/2014/main" id="{5103A01C-3B49-957B-BF74-3D7495243626}"/>
              </a:ext>
            </a:extLst>
          </p:cNvPr>
          <p:cNvCxnSpPr/>
          <p:nvPr/>
        </p:nvCxnSpPr>
        <p:spPr>
          <a:xfrm>
            <a:off x="1257300" y="217170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7A4E5D-40F8-B0AF-2BEE-817043BF3EE4}"/>
              </a:ext>
            </a:extLst>
          </p:cNvPr>
          <p:cNvCxnSpPr/>
          <p:nvPr/>
        </p:nvCxnSpPr>
        <p:spPr>
          <a:xfrm>
            <a:off x="1257300" y="3676650"/>
            <a:ext cx="96774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5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In-Person Instruction</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4" name="TextBox 3">
            <a:extLst>
              <a:ext uri="{FF2B5EF4-FFF2-40B4-BE49-F238E27FC236}">
                <a16:creationId xmlns:a16="http://schemas.microsoft.com/office/drawing/2014/main" id="{44CEFDA0-CA1F-C21C-7387-9A0E3F0114A2}"/>
              </a:ext>
            </a:extLst>
          </p:cNvPr>
          <p:cNvSpPr txBox="1"/>
          <p:nvPr/>
        </p:nvSpPr>
        <p:spPr>
          <a:xfrm>
            <a:off x="1185863" y="1688733"/>
            <a:ext cx="10387012" cy="2616101"/>
          </a:xfrm>
          <a:prstGeom prst="rect">
            <a:avLst/>
          </a:prstGeom>
          <a:noFill/>
        </p:spPr>
        <p:txBody>
          <a:bodyPr wrap="square" rtlCol="0">
            <a:spAutoFit/>
          </a:bodyPr>
          <a:lstStyle/>
          <a:p>
            <a:pPr marL="342900" indent="-342900">
              <a:buFont typeface="Arial" panose="020B0604020202020204" pitchFamily="34" charset="0"/>
              <a:buChar char="•"/>
            </a:pPr>
            <a:r>
              <a:rPr lang="en-US" sz="2800">
                <a:solidFill>
                  <a:srgbClr val="043682"/>
                </a:solidFill>
              </a:rPr>
              <a:t>Schools must maintain a facility to provide In-Person Instruction. </a:t>
            </a:r>
          </a:p>
          <a:p>
            <a:pPr marL="342900" indent="-342900">
              <a:buFont typeface="Arial" panose="020B0604020202020204" pitchFamily="34" charset="0"/>
              <a:buChar char="•"/>
            </a:pPr>
            <a:endParaRPr lang="en-US" sz="2800">
              <a:solidFill>
                <a:srgbClr val="043682"/>
              </a:solidFill>
            </a:endParaRPr>
          </a:p>
          <a:p>
            <a:pPr marL="342900" indent="-342900">
              <a:buFont typeface="Arial" panose="020B0604020202020204" pitchFamily="34" charset="0"/>
              <a:buChar char="•"/>
            </a:pPr>
            <a:r>
              <a:rPr lang="en-US" sz="2800">
                <a:solidFill>
                  <a:srgbClr val="043682"/>
                </a:solidFill>
              </a:rPr>
              <a:t>Remote instruction, in addition to In-Person Instruction, is </a:t>
            </a:r>
            <a:r>
              <a:rPr lang="en-US" sz="2800" u="sng">
                <a:solidFill>
                  <a:srgbClr val="043682"/>
                </a:solidFill>
              </a:rPr>
              <a:t>not</a:t>
            </a:r>
            <a:r>
              <a:rPr lang="en-US" sz="2800">
                <a:solidFill>
                  <a:srgbClr val="043682"/>
                </a:solidFill>
              </a:rPr>
              <a:t> prohibited. </a:t>
            </a:r>
          </a:p>
          <a:p>
            <a:endParaRPr lang="en-US" sz="2800"/>
          </a:p>
          <a:p>
            <a:endParaRPr lang="en-US" sz="2400"/>
          </a:p>
        </p:txBody>
      </p:sp>
      <p:pic>
        <p:nvPicPr>
          <p:cNvPr id="7" name="Picture 6">
            <a:extLst>
              <a:ext uri="{FF2B5EF4-FFF2-40B4-BE49-F238E27FC236}">
                <a16:creationId xmlns:a16="http://schemas.microsoft.com/office/drawing/2014/main" id="{585B7933-5EAC-0307-98F9-758AB0147612}"/>
              </a:ext>
            </a:extLst>
          </p:cNvPr>
          <p:cNvPicPr>
            <a:picLocks noChangeAspect="1"/>
          </p:cNvPicPr>
          <p:nvPr/>
        </p:nvPicPr>
        <p:blipFill>
          <a:blip r:embed="rId4"/>
          <a:stretch>
            <a:fillRect/>
          </a:stretch>
        </p:blipFill>
        <p:spPr>
          <a:xfrm>
            <a:off x="4024312" y="3666836"/>
            <a:ext cx="4143375" cy="2764046"/>
          </a:xfrm>
          <a:prstGeom prst="rect">
            <a:avLst/>
          </a:prstGeom>
        </p:spPr>
      </p:pic>
    </p:spTree>
    <p:extLst>
      <p:ext uri="{BB962C8B-B14F-4D97-AF65-F5344CB8AC3E}">
        <p14:creationId xmlns:p14="http://schemas.microsoft.com/office/powerpoint/2010/main" val="290540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2230D-CF06-32B7-E2C5-5BBE1EBF0586}"/>
              </a:ext>
            </a:extLst>
          </p:cNvPr>
          <p:cNvSpPr/>
          <p:nvPr/>
        </p:nvSpPr>
        <p:spPr>
          <a:xfrm>
            <a:off x="0" y="0"/>
            <a:ext cx="12192000" cy="2667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7F1B69-9DA3-F3F9-3EAB-6B6511A5E717}"/>
              </a:ext>
            </a:extLst>
          </p:cNvPr>
          <p:cNvSpPr/>
          <p:nvPr/>
        </p:nvSpPr>
        <p:spPr>
          <a:xfrm>
            <a:off x="0" y="133350"/>
            <a:ext cx="12192000" cy="809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ED7591-D288-2CE2-E000-207993AB65F5}"/>
              </a:ext>
            </a:extLst>
          </p:cNvPr>
          <p:cNvSpPr txBox="1"/>
          <p:nvPr/>
        </p:nvSpPr>
        <p:spPr>
          <a:xfrm>
            <a:off x="158932" y="214996"/>
            <a:ext cx="8924108" cy="646331"/>
          </a:xfrm>
          <a:prstGeom prst="rect">
            <a:avLst/>
          </a:prstGeom>
          <a:noFill/>
        </p:spPr>
        <p:txBody>
          <a:bodyPr wrap="square">
            <a:spAutoFit/>
          </a:bodyPr>
          <a:lstStyle/>
          <a:p>
            <a:r>
              <a:rPr lang="en-US" sz="3600">
                <a:solidFill>
                  <a:schemeClr val="accent6"/>
                </a:solidFill>
                <a:latin typeface="Sofia Pro" panose="00000500000000000000" pitchFamily="50" charset="0"/>
              </a:rPr>
              <a:t>Guidance Regarding In-Person Instruction</a:t>
            </a:r>
          </a:p>
        </p:txBody>
      </p:sp>
      <p:pic>
        <p:nvPicPr>
          <p:cNvPr id="16" name="Picture 15" descr="A picture containing text, clipart&#10;&#10;Description automatically generated">
            <a:extLst>
              <a:ext uri="{FF2B5EF4-FFF2-40B4-BE49-F238E27FC236}">
                <a16:creationId xmlns:a16="http://schemas.microsoft.com/office/drawing/2014/main" id="{1BE9277B-6EF4-7E79-1B07-7C62E8BD9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464" y="6430882"/>
            <a:ext cx="1339619" cy="333230"/>
          </a:xfrm>
          <a:prstGeom prst="rect">
            <a:avLst/>
          </a:prstGeom>
        </p:spPr>
      </p:pic>
      <p:sp>
        <p:nvSpPr>
          <p:cNvPr id="4" name="TextBox 3">
            <a:extLst>
              <a:ext uri="{FF2B5EF4-FFF2-40B4-BE49-F238E27FC236}">
                <a16:creationId xmlns:a16="http://schemas.microsoft.com/office/drawing/2014/main" id="{44CEFDA0-CA1F-C21C-7387-9A0E3F0114A2}"/>
              </a:ext>
            </a:extLst>
          </p:cNvPr>
          <p:cNvSpPr txBox="1"/>
          <p:nvPr/>
        </p:nvSpPr>
        <p:spPr>
          <a:xfrm>
            <a:off x="1753645" y="1784289"/>
            <a:ext cx="9231681" cy="3970318"/>
          </a:xfrm>
          <a:prstGeom prst="rect">
            <a:avLst/>
          </a:prstGeom>
          <a:noFill/>
        </p:spPr>
        <p:txBody>
          <a:bodyPr wrap="square" rtlCol="0">
            <a:spAutoFit/>
          </a:bodyPr>
          <a:lstStyle/>
          <a:p>
            <a:pPr marL="0" marR="0">
              <a:spcBef>
                <a:spcPts val="0"/>
              </a:spcBef>
              <a:spcAft>
                <a:spcPts val="0"/>
              </a:spcAft>
            </a:pPr>
            <a:endParaRPr lang="en-US" sz="2800">
              <a:ea typeface="Calibri" panose="020F0502020204030204" pitchFamily="34" charset="0"/>
            </a:endParaRPr>
          </a:p>
          <a:p>
            <a:pPr marL="0" marR="0">
              <a:spcBef>
                <a:spcPts val="0"/>
              </a:spcBef>
              <a:spcAft>
                <a:spcPts val="0"/>
              </a:spcAft>
            </a:pPr>
            <a:r>
              <a:rPr lang="en-US" sz="2800">
                <a:effectLst/>
                <a:ea typeface="Calibri" panose="020F0502020204030204" pitchFamily="34" charset="0"/>
              </a:rPr>
              <a:t>To be compliant, schools must:</a:t>
            </a:r>
          </a:p>
          <a:p>
            <a:pPr marR="0">
              <a:spcBef>
                <a:spcPts val="0"/>
              </a:spcBef>
              <a:spcAft>
                <a:spcPts val="0"/>
              </a:spcAft>
            </a:pPr>
            <a:endParaRPr lang="en-US" sz="2800">
              <a:ea typeface="Calibri" panose="020F0502020204030204" pitchFamily="34" charset="0"/>
            </a:endParaRPr>
          </a:p>
          <a:p>
            <a:pPr marR="0">
              <a:spcBef>
                <a:spcPts val="0"/>
              </a:spcBef>
              <a:spcAft>
                <a:spcPts val="0"/>
              </a:spcAft>
            </a:pPr>
            <a:r>
              <a:rPr lang="en-US" sz="2800">
                <a:effectLst/>
                <a:ea typeface="Calibri" panose="020F0502020204030204" pitchFamily="34" charset="0"/>
              </a:rPr>
              <a:t>1. have a school facility where they can provide in-person instruction</a:t>
            </a:r>
            <a:endParaRPr lang="en-US" sz="2800">
              <a:ea typeface="Calibri" panose="020F0502020204030204" pitchFamily="34" charset="0"/>
            </a:endParaRPr>
          </a:p>
          <a:p>
            <a:pPr marR="0">
              <a:spcBef>
                <a:spcPts val="0"/>
              </a:spcBef>
              <a:spcAft>
                <a:spcPts val="0"/>
              </a:spcAft>
            </a:pPr>
            <a:r>
              <a:rPr lang="en-US" sz="2800">
                <a:effectLst/>
                <a:ea typeface="Calibri" panose="020F0502020204030204" pitchFamily="34" charset="0"/>
              </a:rPr>
              <a:t> </a:t>
            </a:r>
          </a:p>
          <a:p>
            <a:pPr marR="0">
              <a:spcBef>
                <a:spcPts val="0"/>
              </a:spcBef>
              <a:spcAft>
                <a:spcPts val="0"/>
              </a:spcAft>
            </a:pPr>
            <a:r>
              <a:rPr lang="en-US" sz="2800">
                <a:effectLst/>
                <a:ea typeface="Calibri" panose="020F0502020204030204" pitchFamily="34" charset="0"/>
              </a:rPr>
              <a:t>2. offer the in-person option to their scholarship students     (or to all students)</a:t>
            </a:r>
          </a:p>
          <a:p>
            <a:endParaRPr lang="en-US" sz="2800"/>
          </a:p>
        </p:txBody>
      </p:sp>
    </p:spTree>
    <p:extLst>
      <p:ext uri="{BB962C8B-B14F-4D97-AF65-F5344CB8AC3E}">
        <p14:creationId xmlns:p14="http://schemas.microsoft.com/office/powerpoint/2010/main" val="628653331"/>
      </p:ext>
    </p:extLst>
  </p:cSld>
  <p:clrMapOvr>
    <a:masterClrMapping/>
  </p:clrMapOvr>
</p:sld>
</file>

<file path=ppt/theme/theme1.xml><?xml version="1.0" encoding="utf-8"?>
<a:theme xmlns:a="http://schemas.openxmlformats.org/drawingml/2006/main" name="Custom Design">
  <a:themeElements>
    <a:clrScheme name="NCSEAA">
      <a:dk1>
        <a:sysClr val="windowText" lastClr="000000"/>
      </a:dk1>
      <a:lt1>
        <a:sysClr val="window" lastClr="FFFFFF"/>
      </a:lt1>
      <a:dk2>
        <a:srgbClr val="043682"/>
      </a:dk2>
      <a:lt2>
        <a:srgbClr val="008357"/>
      </a:lt2>
      <a:accent1>
        <a:srgbClr val="55BE8E"/>
      </a:accent1>
      <a:accent2>
        <a:srgbClr val="00BFFF"/>
      </a:accent2>
      <a:accent3>
        <a:srgbClr val="A9280A"/>
      </a:accent3>
      <a:accent4>
        <a:srgbClr val="FFFFFF"/>
      </a:accent4>
      <a:accent5>
        <a:srgbClr val="FFFFFF"/>
      </a:accent5>
      <a:accent6>
        <a:srgbClr val="FFFFFF"/>
      </a:accent6>
      <a:hlink>
        <a:srgbClr val="0563C1"/>
      </a:hlink>
      <a:folHlink>
        <a:srgbClr val="349B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1071</TotalTime>
  <Words>3121</Words>
  <Application>Microsoft Office PowerPoint</Application>
  <PresentationFormat>Widescreen</PresentationFormat>
  <Paragraphs>240</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Open Sans</vt:lpstr>
      <vt:lpstr>Sofia Pro</vt:lpstr>
      <vt:lpstr>Sofia Pro Semi Bold</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Hamlin</dc:creator>
  <cp:lastModifiedBy>Holly Bodner</cp:lastModifiedBy>
  <cp:revision>2</cp:revision>
  <cp:lastPrinted>2023-11-28T17:50:28Z</cp:lastPrinted>
  <dcterms:created xsi:type="dcterms:W3CDTF">2022-12-02T20:16:04Z</dcterms:created>
  <dcterms:modified xsi:type="dcterms:W3CDTF">2024-01-18T00:42:44Z</dcterms:modified>
</cp:coreProperties>
</file>